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4"/>
  </p:notesMasterIdLst>
  <p:sldIdLst>
    <p:sldId id="256" r:id="rId2"/>
    <p:sldId id="2076137762" r:id="rId3"/>
    <p:sldId id="257" r:id="rId4"/>
    <p:sldId id="258" r:id="rId5"/>
    <p:sldId id="259" r:id="rId6"/>
    <p:sldId id="281" r:id="rId7"/>
    <p:sldId id="282" r:id="rId8"/>
    <p:sldId id="260" r:id="rId9"/>
    <p:sldId id="261" r:id="rId10"/>
    <p:sldId id="262" r:id="rId11"/>
    <p:sldId id="285" r:id="rId12"/>
    <p:sldId id="2076137764" r:id="rId13"/>
    <p:sldId id="2076137763" r:id="rId14"/>
    <p:sldId id="263" r:id="rId15"/>
    <p:sldId id="264" r:id="rId16"/>
    <p:sldId id="265" r:id="rId17"/>
    <p:sldId id="266" r:id="rId18"/>
    <p:sldId id="267" r:id="rId19"/>
    <p:sldId id="268" r:id="rId20"/>
    <p:sldId id="2076137765" r:id="rId21"/>
    <p:sldId id="269" r:id="rId22"/>
    <p:sldId id="270" r:id="rId23"/>
    <p:sldId id="272" r:id="rId24"/>
    <p:sldId id="273" r:id="rId25"/>
    <p:sldId id="274" r:id="rId26"/>
    <p:sldId id="275" r:id="rId27"/>
    <p:sldId id="2076137766" r:id="rId28"/>
    <p:sldId id="283" r:id="rId29"/>
    <p:sldId id="284" r:id="rId30"/>
    <p:sldId id="2076137767" r:id="rId31"/>
    <p:sldId id="288" r:id="rId32"/>
    <p:sldId id="290" r:id="rId33"/>
    <p:sldId id="291" r:id="rId34"/>
    <p:sldId id="289" r:id="rId35"/>
    <p:sldId id="292" r:id="rId36"/>
    <p:sldId id="276" r:id="rId37"/>
    <p:sldId id="293" r:id="rId38"/>
    <p:sldId id="294" r:id="rId39"/>
    <p:sldId id="295" r:id="rId40"/>
    <p:sldId id="2076137768" r:id="rId41"/>
    <p:sldId id="279" r:id="rId42"/>
    <p:sldId id="280" r:id="rId43"/>
  </p:sldIdLst>
  <p:sldSz cx="9144000" cy="5143500" type="screen16x9"/>
  <p:notesSz cx="6858000" cy="9144000"/>
  <p:embeddedFontLst>
    <p:embeddedFont>
      <p:font typeface="Consolas" panose="020B0609020204030204" pitchFamily="49" charset="0"/>
      <p:regular r:id="rId45"/>
      <p:bold r:id="rId46"/>
      <p:italic r:id="rId47"/>
      <p:boldItalic r:id="rId48"/>
    </p:embeddedFont>
    <p:embeddedFont>
      <p:font typeface="Montserrat" panose="00000500000000000000" pitchFamily="2" charset="0"/>
      <p:regular r:id="rId49"/>
      <p:bold r:id="rId50"/>
      <p:italic r:id="rId51"/>
      <p:boldItalic r:id="rId52"/>
    </p:embeddedFont>
    <p:embeddedFont>
      <p:font typeface="Permanent Marker" panose="020B0604020202020204" charset="0"/>
      <p:regular r:id="rId53"/>
    </p:embeddedFont>
    <p:embeddedFont>
      <p:font typeface="Segoe UI" panose="020B0502040204020203" pitchFamily="34" charset="0"/>
      <p:regular r:id="rId54"/>
      <p:bold r:id="rId55"/>
      <p:italic r:id="rId56"/>
      <p:boldItalic r:id="rId57"/>
    </p:embeddedFont>
    <p:embeddedFont>
      <p:font typeface="Segoe UI Semibold" panose="020B0702040204020203" pitchFamily="34" charset="0"/>
      <p:bold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BD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5" autoAdjust="0"/>
    <p:restoredTop sz="77421" autoAdjust="0"/>
  </p:normalViewPr>
  <p:slideViewPr>
    <p:cSldViewPr snapToGrid="0">
      <p:cViewPr varScale="1">
        <p:scale>
          <a:sx n="165" d="100"/>
          <a:sy n="165" d="100"/>
        </p:scale>
        <p:origin x="1728"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161805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Abstract:</a:t>
            </a:r>
          </a:p>
          <a:p>
            <a:pPr lvl="0" rtl="0">
              <a:spcBef>
                <a:spcPts val="0"/>
              </a:spcBef>
              <a:buNone/>
            </a:pPr>
            <a:endParaRPr/>
          </a:p>
          <a:p>
            <a:pPr lvl="0">
              <a:spcBef>
                <a:spcPts val="0"/>
              </a:spcBef>
              <a:buNone/>
            </a:pPr>
            <a:r>
              <a:rPr lang="en">
                <a:solidFill>
                  <a:srgbClr val="222222"/>
                </a:solidFill>
                <a:highlight>
                  <a:srgbClr val="FFFFFF"/>
                </a:highlight>
              </a:rPr>
              <a:t>Connected applications only work when connected. What happens if the network breaks temporarily? Will your system recover smoothly or pitch a fit? Using an OSS project called Polly (available on GitHub) you can handle this and many other transient situations with elegance and fluency. Polly let’s you define resilience and load-handling policies such as retry, wait and retry, circuit breaker, bulkhead isolation and timeouts and more. Learn how to make your system bulletproof with Polly and a little know-how.</a:t>
            </a:r>
          </a:p>
        </p:txBody>
      </p:sp>
    </p:spTree>
    <p:extLst>
      <p:ext uri="{BB962C8B-B14F-4D97-AF65-F5344CB8AC3E}">
        <p14:creationId xmlns:p14="http://schemas.microsoft.com/office/powerpoint/2010/main" val="2899844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GB" dirty="0"/>
          </a:p>
          <a:p>
            <a:pPr lvl="0">
              <a:spcBef>
                <a:spcPts val="0"/>
              </a:spcBef>
              <a:buNone/>
            </a:pPr>
            <a:r>
              <a:rPr lang="en-GB" dirty="0"/>
              <a:t>Nov 2019: Running at </a:t>
            </a:r>
            <a:r>
              <a:rPr lang="en-GB" baseline="0" dirty="0"/>
              <a:t>three million downloads every six weeks (70k per day)</a:t>
            </a:r>
            <a:endParaRPr dirty="0"/>
          </a:p>
        </p:txBody>
      </p:sp>
    </p:spTree>
    <p:extLst>
      <p:ext uri="{BB962C8B-B14F-4D97-AF65-F5344CB8AC3E}">
        <p14:creationId xmlns:p14="http://schemas.microsoft.com/office/powerpoint/2010/main" val="2391286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GB" dirty="0"/>
          </a:p>
          <a:p>
            <a:pPr lvl="0">
              <a:spcBef>
                <a:spcPts val="0"/>
              </a:spcBef>
              <a:buNone/>
            </a:pPr>
            <a:r>
              <a:rPr lang="en-GB" dirty="0"/>
              <a:t>Nov 2019: Running at </a:t>
            </a:r>
            <a:r>
              <a:rPr lang="en-GB" baseline="0" dirty="0"/>
              <a:t>three million downloads every six weeks (70k per day)</a:t>
            </a:r>
            <a:endParaRPr dirty="0"/>
          </a:p>
        </p:txBody>
      </p:sp>
    </p:spTree>
    <p:extLst>
      <p:ext uri="{BB962C8B-B14F-4D97-AF65-F5344CB8AC3E}">
        <p14:creationId xmlns:p14="http://schemas.microsoft.com/office/powerpoint/2010/main" val="4155262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GB" dirty="0"/>
          </a:p>
          <a:p>
            <a:pPr lvl="0">
              <a:spcBef>
                <a:spcPts val="0"/>
              </a:spcBef>
              <a:buNone/>
            </a:pPr>
            <a:r>
              <a:rPr lang="en-GB" dirty="0"/>
              <a:t>Nov 2019: Running at </a:t>
            </a:r>
            <a:r>
              <a:rPr lang="en-GB" baseline="0" dirty="0"/>
              <a:t>three million downloads every six weeks (70k per day)</a:t>
            </a:r>
            <a:endParaRPr dirty="0"/>
          </a:p>
        </p:txBody>
      </p:sp>
    </p:spTree>
    <p:extLst>
      <p:ext uri="{BB962C8B-B14F-4D97-AF65-F5344CB8AC3E}">
        <p14:creationId xmlns:p14="http://schemas.microsoft.com/office/powerpoint/2010/main" val="2619328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65721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96703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11769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Circuit-Breaker:</a:t>
            </a:r>
            <a:r>
              <a:rPr lang="en-US" baseline="0" dirty="0"/>
              <a:t> = </a:t>
            </a:r>
            <a:r>
              <a:rPr lang="en-US" dirty="0"/>
              <a:t>The ladies in the video (= downstream</a:t>
            </a:r>
            <a:r>
              <a:rPr lang="en-US" baseline="0" dirty="0"/>
              <a:t> system) are </a:t>
            </a:r>
            <a:r>
              <a:rPr lang="en-US" dirty="0"/>
              <a:t>having a meltdown: so give them a break. </a:t>
            </a:r>
          </a:p>
          <a:p>
            <a:pPr lvl="0">
              <a:spcBef>
                <a:spcPts val="0"/>
              </a:spcBef>
              <a:buNone/>
            </a:pPr>
            <a:br>
              <a:rPr lang="en-US" dirty="0"/>
            </a:br>
            <a:r>
              <a:rPr lang="en-US" dirty="0"/>
              <a:t>Stop sending chocolates down the line for a while, so they can recover (and if the calls/chocolates are only going to be dropped</a:t>
            </a:r>
            <a:r>
              <a:rPr lang="en-US" baseline="0" dirty="0"/>
              <a:t> anyway, why send ‘</a:t>
            </a:r>
            <a:r>
              <a:rPr lang="en-US" baseline="0" dirty="0" err="1"/>
              <a:t>em</a:t>
            </a:r>
            <a:r>
              <a:rPr lang="en-US" baseline="0" dirty="0"/>
              <a:t>?  </a:t>
            </a:r>
            <a:r>
              <a:rPr lang="en-US" dirty="0"/>
              <a:t>Fail fast</a:t>
            </a:r>
            <a:r>
              <a:rPr lang="en-US" baseline="0" dirty="0"/>
              <a:t> instead - don’t try calls which are unlikely to succeed</a:t>
            </a:r>
            <a:r>
              <a:rPr lang="en-US" dirty="0"/>
              <a:t>!)</a:t>
            </a:r>
          </a:p>
          <a:p>
            <a:pPr lvl="0">
              <a:spcBef>
                <a:spcPts val="0"/>
              </a:spcBef>
              <a:buNone/>
            </a:pPr>
            <a:r>
              <a:rPr lang="en-US" dirty="0"/>
              <a:t>So: Fail fast = better user experience, if the call is likely to fail anyway.</a:t>
            </a:r>
          </a:p>
          <a:p>
            <a:pPr lvl="0">
              <a:spcBef>
                <a:spcPts val="0"/>
              </a:spcBef>
              <a:buNone/>
            </a:pPr>
            <a:endParaRPr lang="en-US" dirty="0"/>
          </a:p>
          <a:p>
            <a:pPr lvl="0">
              <a:spcBef>
                <a:spcPts val="0"/>
              </a:spcBef>
              <a:buNone/>
            </a:pPr>
            <a:r>
              <a:rPr lang="en-US" dirty="0"/>
              <a:t>*Original Circuit-Breaker*, trigger to break = too many chocolates </a:t>
            </a:r>
            <a:r>
              <a:rPr lang="en-US" b="1" i="1" dirty="0"/>
              <a:t>in a row</a:t>
            </a:r>
            <a:r>
              <a:rPr lang="en-US" dirty="0"/>
              <a:t> get dropped.</a:t>
            </a:r>
          </a:p>
          <a:p>
            <a:pPr lvl="0">
              <a:spcBef>
                <a:spcPts val="0"/>
              </a:spcBef>
              <a:buNone/>
            </a:pPr>
            <a:r>
              <a:rPr lang="en-US" dirty="0"/>
              <a:t>*Advanced Circuit-Breaker*, trigger to break = too high </a:t>
            </a:r>
            <a:r>
              <a:rPr lang="en-US" b="1" i="1" dirty="0"/>
              <a:t>proportion </a:t>
            </a:r>
            <a:r>
              <a:rPr lang="en-US" dirty="0"/>
              <a:t>of chocolates get dropped.</a:t>
            </a:r>
          </a:p>
          <a:p>
            <a:pPr lvl="0">
              <a:spcBef>
                <a:spcPts val="0"/>
              </a:spcBef>
              <a:buNone/>
            </a:pPr>
            <a:endParaRPr lang="en-US" dirty="0"/>
          </a:p>
        </p:txBody>
      </p:sp>
    </p:spTree>
    <p:extLst>
      <p:ext uri="{BB962C8B-B14F-4D97-AF65-F5344CB8AC3E}">
        <p14:creationId xmlns:p14="http://schemas.microsoft.com/office/powerpoint/2010/main" val="799991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29494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b="0" i="0" dirty="0">
                <a:solidFill>
                  <a:srgbClr val="FFFFFF"/>
                </a:solidFill>
                <a:effectLst/>
                <a:latin typeface="Segoe UI" panose="020B0502040204020203" pitchFamily="34" charset="0"/>
              </a:rPr>
              <a:t>Rate limiting is the concept of limiting how much a resource can be accessed. For example, you know that a database your application accesses can handle 1000 requests per minute safely, but are not confident that it can handle much more than that. You can put a rate limiter in your application that allows 1000 requests every minute and rejects any more requests before they can access the database. Thus, rate limiting your database and allowing your application to handle a safe number of requests without potentially having bad failures from your database.</a:t>
            </a:r>
            <a:endParaRPr lang="en-US" b="0" dirty="0"/>
          </a:p>
        </p:txBody>
      </p:sp>
    </p:spTree>
    <p:extLst>
      <p:ext uri="{BB962C8B-B14F-4D97-AF65-F5344CB8AC3E}">
        <p14:creationId xmlns:p14="http://schemas.microsoft.com/office/powerpoint/2010/main" val="1434848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b="1" dirty="0"/>
              <a:t>Source of bulkhead idea</a:t>
            </a:r>
            <a:r>
              <a:rPr lang="en-US" b="0" dirty="0"/>
              <a:t>: Large ocean vessels are divided (inside the hull) into separate bulkheads.  These can be sealed off (from one another).  Idea: if ship damaged,</a:t>
            </a:r>
            <a:r>
              <a:rPr lang="en-US" b="0" baseline="0" dirty="0"/>
              <a:t> only </a:t>
            </a:r>
            <a:r>
              <a:rPr lang="en-US" b="0" dirty="0"/>
              <a:t>one bulkhead floods (each sealed off).  One fault doesn’t sink the whole ship!  </a:t>
            </a:r>
          </a:p>
          <a:p>
            <a:pPr lvl="0" rtl="0">
              <a:spcBef>
                <a:spcPts val="0"/>
              </a:spcBef>
              <a:buNone/>
            </a:pPr>
            <a:endParaRPr lang="en-US" b="0" dirty="0"/>
          </a:p>
          <a:p>
            <a:pPr lvl="0" rtl="0">
              <a:spcBef>
                <a:spcPts val="0"/>
              </a:spcBef>
              <a:buNone/>
            </a:pPr>
            <a:r>
              <a:rPr lang="en-US" b="1" dirty="0"/>
              <a:t>Related software</a:t>
            </a:r>
            <a:r>
              <a:rPr lang="en-US" b="1" baseline="0" dirty="0"/>
              <a:t> principle:</a:t>
            </a:r>
            <a:r>
              <a:rPr lang="en-US" baseline="0" dirty="0"/>
              <a:t> Limit the resources consumable by different operations, so that one faulting stream of calls can’t ‘sink’ the whole system.</a:t>
            </a:r>
            <a:endParaRPr lang="en-US" dirty="0"/>
          </a:p>
          <a:p>
            <a:pPr lvl="0" rtl="0">
              <a:spcBef>
                <a:spcPts val="0"/>
              </a:spcBef>
              <a:buNone/>
            </a:pPr>
            <a:endParaRPr lang="en-US" dirty="0"/>
          </a:p>
          <a:p>
            <a:pPr lvl="0" rtl="0">
              <a:spcBef>
                <a:spcPts val="0"/>
              </a:spcBef>
              <a:buNone/>
            </a:pPr>
            <a:r>
              <a:rPr lang="en-US" b="1" dirty="0"/>
              <a:t>Implementation </a:t>
            </a:r>
            <a:r>
              <a:rPr lang="en-US" dirty="0"/>
              <a:t>= a simple parallelism throttle (</a:t>
            </a:r>
            <a:r>
              <a:rPr lang="en-US" dirty="0" err="1"/>
              <a:t>SemaphoreSlim</a:t>
            </a:r>
            <a:r>
              <a:rPr lang="en-US" dirty="0"/>
              <a:t>).</a:t>
            </a:r>
          </a:p>
          <a:p>
            <a:pPr lvl="0" rtl="0">
              <a:spcBef>
                <a:spcPts val="0"/>
              </a:spcBef>
              <a:buNone/>
            </a:pPr>
            <a:endParaRPr lang="en-US" dirty="0"/>
          </a:p>
          <a:p>
            <a:pPr lvl="0" rtl="0">
              <a:spcBef>
                <a:spcPts val="0"/>
              </a:spcBef>
              <a:buNone/>
            </a:pPr>
            <a:r>
              <a:rPr lang="en-US" b="1" dirty="0"/>
              <a:t>Analogy:</a:t>
            </a:r>
            <a:r>
              <a:rPr lang="en-US" b="1" baseline="0" dirty="0"/>
              <a:t> </a:t>
            </a:r>
            <a:r>
              <a:rPr lang="en-GB" b="1" dirty="0"/>
              <a:t>Supermarkets reserve separate groups</a:t>
            </a:r>
            <a:r>
              <a:rPr lang="en-GB" b="1" baseline="0" dirty="0"/>
              <a:t> of </a:t>
            </a:r>
            <a:r>
              <a:rPr lang="en-GB" b="1" dirty="0"/>
              <a:t>check-outs for “shopping carts” versus “baskets only” or “12 items or fewer”.  </a:t>
            </a:r>
            <a:r>
              <a:rPr lang="en-GB" dirty="0"/>
              <a:t>This is </a:t>
            </a:r>
            <a:r>
              <a:rPr lang="en-GB" b="1" dirty="0"/>
              <a:t>bulkhead isolation</a:t>
            </a:r>
            <a:r>
              <a:rPr lang="en-GB" dirty="0"/>
              <a:t>. If they didn’t isolate different streams (if was all mixed), and there was a glut of large shopping carts going through, the large carts would flood all checkout</a:t>
            </a:r>
            <a:r>
              <a:rPr lang="en-GB" baseline="0" dirty="0"/>
              <a:t> aisles, </a:t>
            </a:r>
            <a:r>
              <a:rPr lang="en-GB" dirty="0"/>
              <a:t>use all capacity; this would prevent people with only small baskets also checking out quickly.  By reserving some aisles for “baskets only”, those people with baskets-only can always checkout quick.</a:t>
            </a:r>
            <a:r>
              <a:rPr lang="en-US" b="0" dirty="0"/>
              <a:t>  </a:t>
            </a:r>
            <a:r>
              <a:rPr lang="en-GB" dirty="0"/>
              <a:t>Bulkhead isolation = separate defined capacity for different operations. </a:t>
            </a:r>
          </a:p>
          <a:p>
            <a:pPr lvl="0" rtl="0">
              <a:spcBef>
                <a:spcPts val="0"/>
              </a:spcBef>
              <a:buNone/>
            </a:pPr>
            <a:br>
              <a:rPr lang="en-US" b="0" dirty="0"/>
            </a:br>
            <a:r>
              <a:rPr lang="en-US" b="0" dirty="0"/>
              <a:t>( </a:t>
            </a:r>
            <a:r>
              <a:rPr lang="en-US" b="1" dirty="0"/>
              <a:t>Alternative similar</a:t>
            </a:r>
            <a:r>
              <a:rPr lang="en-US" b="1" baseline="0" dirty="0"/>
              <a:t> </a:t>
            </a:r>
            <a:r>
              <a:rPr lang="en-US" b="1" dirty="0"/>
              <a:t>analogy: airline check-in</a:t>
            </a:r>
            <a:r>
              <a:rPr lang="en-US" dirty="0"/>
              <a:t>.  There’s always a reserved check-in queue (reserved capacity) for</a:t>
            </a:r>
            <a:r>
              <a:rPr lang="en-US" baseline="0" dirty="0"/>
              <a:t> first-class check-in.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Analogy:</a:t>
            </a:r>
            <a:r>
              <a:rPr lang="en-GB" b="1" baseline="0" dirty="0"/>
              <a:t> </a:t>
            </a:r>
            <a:r>
              <a:rPr lang="en-GB" baseline="0" dirty="0"/>
              <a:t>think of those full shopping carts as slow-responding / heavy-payload / faulty endpoints on your service.  Do you want those faulting calls to have the potential to gobble all resource, and also stop the other endpoints responding?  </a:t>
            </a:r>
            <a:endParaRPr lang="en-GB" dirty="0"/>
          </a:p>
          <a:p>
            <a:pPr lvl="0" rtl="0">
              <a:spcBef>
                <a:spcPts val="0"/>
              </a:spcBef>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Bulkhead</a:t>
            </a:r>
            <a:r>
              <a:rPr lang="en-US" baseline="0" dirty="0"/>
              <a:t> </a:t>
            </a:r>
            <a:r>
              <a:rPr lang="en-US" dirty="0"/>
              <a:t>also = </a:t>
            </a:r>
            <a:r>
              <a:rPr lang="en-US" b="1" i="1" dirty="0"/>
              <a:t>pro-active </a:t>
            </a:r>
            <a:r>
              <a:rPr lang="en-US" b="1" dirty="0"/>
              <a:t>load-shedder</a:t>
            </a:r>
            <a:r>
              <a:rPr lang="en-US" b="0" dirty="0"/>
              <a:t>.  </a:t>
            </a:r>
            <a:r>
              <a:rPr lang="en-US" i="1" dirty="0"/>
              <a:t>Intentionally </a:t>
            </a:r>
            <a:r>
              <a:rPr lang="en-US" dirty="0"/>
              <a:t>sheds load, when parallelism</a:t>
            </a:r>
            <a:r>
              <a:rPr lang="en-US" baseline="0" dirty="0"/>
              <a:t> exceeded.</a:t>
            </a:r>
          </a:p>
          <a:p>
            <a:pPr lvl="0" rtl="0">
              <a:spcBef>
                <a:spcPts val="0"/>
              </a:spcBef>
              <a:buNone/>
            </a:pPr>
            <a:endParaRPr lang="en-US" baseline="0" dirty="0"/>
          </a:p>
          <a:p>
            <a:pPr lvl="0" rtl="0">
              <a:spcBef>
                <a:spcPts val="0"/>
              </a:spcBef>
              <a:buNone/>
            </a:pPr>
            <a:r>
              <a:rPr lang="en-US" b="1" baseline="0" dirty="0"/>
              <a:t>Why pro-actively shed load?</a:t>
            </a:r>
            <a:r>
              <a:rPr lang="en-US" baseline="0" dirty="0"/>
              <a:t> (</a:t>
            </a:r>
            <a:r>
              <a:rPr lang="en-US" i="1" u="none" baseline="0" dirty="0"/>
              <a:t>in advance </a:t>
            </a:r>
            <a:r>
              <a:rPr lang="en-US" baseline="0" dirty="0"/>
              <a:t>of the server/service’s </a:t>
            </a:r>
            <a:r>
              <a:rPr lang="en-US" i="0" baseline="0" dirty="0"/>
              <a:t>maximum </a:t>
            </a:r>
            <a:r>
              <a:rPr lang="en-US" baseline="0" dirty="0"/>
              <a:t>capacity) </a:t>
            </a:r>
          </a:p>
          <a:p>
            <a:pPr lvl="0" rtl="0">
              <a:spcBef>
                <a:spcPts val="0"/>
              </a:spcBef>
              <a:buNone/>
            </a:pPr>
            <a:r>
              <a:rPr lang="en-US" baseline="0" dirty="0"/>
              <a:t>Because </a:t>
            </a:r>
            <a:r>
              <a:rPr lang="en-US" b="1" baseline="0" dirty="0"/>
              <a:t>failing </a:t>
            </a:r>
            <a:r>
              <a:rPr lang="en-US" b="1" i="1" baseline="0" dirty="0"/>
              <a:t>predictably </a:t>
            </a:r>
            <a:r>
              <a:rPr lang="en-US" b="1" baseline="0" dirty="0"/>
              <a:t>(in a </a:t>
            </a:r>
            <a:r>
              <a:rPr lang="en-US" b="1" i="1" baseline="0" dirty="0"/>
              <a:t>managed/controlled </a:t>
            </a:r>
            <a:r>
              <a:rPr lang="en-US" b="1" baseline="0" dirty="0"/>
              <a:t>fashion) is better than failing in unpredictable or unexpected ways.</a:t>
            </a:r>
            <a:r>
              <a:rPr lang="en-US" baseline="0" dirty="0"/>
              <a:t>  </a:t>
            </a:r>
          </a:p>
          <a:p>
            <a:pPr lvl="0" rtl="0">
              <a:spcBef>
                <a:spcPts val="0"/>
              </a:spcBef>
              <a:buNone/>
            </a:pPr>
            <a:endParaRPr lang="en-US" b="1" baseline="0" dirty="0"/>
          </a:p>
          <a:p>
            <a:pPr lvl="0" rtl="0">
              <a:spcBef>
                <a:spcPts val="0"/>
              </a:spcBef>
              <a:buNone/>
            </a:pPr>
            <a:r>
              <a:rPr lang="en-US" b="1" baseline="0" dirty="0"/>
              <a:t>Analogy: humans drinking.  </a:t>
            </a:r>
            <a:r>
              <a:rPr lang="en-US" b="0" baseline="0" dirty="0"/>
              <a:t>Not having pro-active load management is like someone saying they know when they’ve drunk too much because they pass out or start behaving chaotically.  Do you want to leave your servers unbounded, to “drink so many requests” that they start behaving chaotically or keel over?  No?  So: </a:t>
            </a:r>
            <a:r>
              <a:rPr lang="en-GB" b="0" baseline="0" dirty="0"/>
              <a:t>think about pro-active load-shedding.</a:t>
            </a:r>
            <a:endParaRPr lang="en-US" b="0" baseline="0" dirty="0"/>
          </a:p>
          <a:p>
            <a:pPr lvl="0" rtl="0">
              <a:spcBef>
                <a:spcPts val="0"/>
              </a:spcBef>
              <a:buNone/>
            </a:pPr>
            <a:endParaRPr lang="en-US" b="1" dirty="0"/>
          </a:p>
          <a:p>
            <a:pPr lvl="0" rtl="0">
              <a:spcBef>
                <a:spcPts val="0"/>
              </a:spcBef>
              <a:buNone/>
            </a:pPr>
            <a:r>
              <a:rPr lang="en-US" dirty="0"/>
              <a:t>Best: </a:t>
            </a:r>
            <a:r>
              <a:rPr lang="en-US" i="1" dirty="0"/>
              <a:t>monitor </a:t>
            </a:r>
            <a:r>
              <a:rPr lang="en-US" dirty="0"/>
              <a:t>bulkhead capacity; </a:t>
            </a:r>
            <a:r>
              <a:rPr lang="en-US" b="1" dirty="0"/>
              <a:t>use full/near-full bulkhead as trigger for</a:t>
            </a:r>
            <a:r>
              <a:rPr lang="en-US" b="1" baseline="0" dirty="0"/>
              <a:t> horizontal scaling.  </a:t>
            </a:r>
            <a:endParaRPr lang="en-US" b="0" dirty="0"/>
          </a:p>
        </p:txBody>
      </p:sp>
    </p:spTree>
    <p:extLst>
      <p:ext uri="{BB962C8B-B14F-4D97-AF65-F5344CB8AC3E}">
        <p14:creationId xmlns:p14="http://schemas.microsoft.com/office/powerpoint/2010/main" val="3993297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00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37313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10952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dirty="0"/>
              <a:t>All these resilience patterns are brilliantly covered in Michael Nygard’s book </a:t>
            </a:r>
            <a:r>
              <a:rPr lang="en" i="1" dirty="0"/>
              <a:t>Release It!</a:t>
            </a:r>
            <a:r>
              <a:rPr lang="en" dirty="0"/>
              <a:t>  </a:t>
            </a:r>
          </a:p>
        </p:txBody>
      </p:sp>
    </p:spTree>
    <p:extLst>
      <p:ext uri="{BB962C8B-B14F-4D97-AF65-F5344CB8AC3E}">
        <p14:creationId xmlns:p14="http://schemas.microsoft.com/office/powerpoint/2010/main" val="2045386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884460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Uncheck this tickbox if demoing the Samples out of Visual Studio simply by pressing F5 for Debug.  Or ctrl-F5 for start-without-debug.</a:t>
            </a:r>
          </a:p>
        </p:txBody>
      </p:sp>
    </p:spTree>
    <p:extLst>
      <p:ext uri="{BB962C8B-B14F-4D97-AF65-F5344CB8AC3E}">
        <p14:creationId xmlns:p14="http://schemas.microsoft.com/office/powerpoint/2010/main" val="3034535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001060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969169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2171331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sz="1100" b="1" i="0" kern="1200" dirty="0">
                <a:solidFill>
                  <a:schemeClr val="tx1"/>
                </a:solidFill>
                <a:effectLst/>
                <a:latin typeface="+mn-lt"/>
                <a:ea typeface="+mn-ea"/>
                <a:cs typeface="+mn-cs"/>
              </a:rPr>
              <a:t>Bullet 3 – Dynamic Reconfiguration:</a:t>
            </a:r>
          </a:p>
          <a:p>
            <a:endParaRPr lang="en-GB" sz="1100" b="1"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In some applications, it can be useful to be able to reconfigure policies dynamically without restarting the process. </a:t>
            </a:r>
          </a:p>
          <a:p>
            <a:r>
              <a:rPr lang="en-GB" sz="1100" b="0" i="0" kern="1200" dirty="0" err="1">
                <a:solidFill>
                  <a:schemeClr val="tx1"/>
                </a:solidFill>
                <a:effectLst/>
                <a:latin typeface="+mn-lt"/>
                <a:ea typeface="+mn-ea"/>
                <a:cs typeface="+mn-cs"/>
              </a:rPr>
              <a:t>Eg</a:t>
            </a:r>
            <a:r>
              <a:rPr lang="en-GB" sz="1100" b="0" i="0" kern="1200" dirty="0">
                <a:solidFill>
                  <a:schemeClr val="tx1"/>
                </a:solidFill>
                <a:effectLst/>
                <a:latin typeface="+mn-lt"/>
                <a:ea typeface="+mn-ea"/>
                <a:cs typeface="+mn-cs"/>
              </a:rPr>
              <a:t> You might want to tweak circuit-breaking thresholds to be more or less sensitive according to conditions in production.</a:t>
            </a:r>
          </a:p>
          <a:p>
            <a:endParaRPr lang="en-GB" sz="1100" b="0"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With </a:t>
            </a:r>
            <a:r>
              <a:rPr lang="en-GB" sz="1100" b="0" i="0" kern="1200" dirty="0" err="1">
                <a:solidFill>
                  <a:schemeClr val="tx1"/>
                </a:solidFill>
                <a:effectLst/>
                <a:latin typeface="+mn-lt"/>
                <a:ea typeface="+mn-ea"/>
                <a:cs typeface="+mn-cs"/>
              </a:rPr>
              <a:t>PolicyRegistry</a:t>
            </a:r>
            <a:r>
              <a:rPr lang="en-GB" sz="1100" b="0" i="0" kern="1200" dirty="0">
                <a:solidFill>
                  <a:schemeClr val="tx1"/>
                </a:solidFill>
                <a:effectLst/>
                <a:latin typeface="+mn-lt"/>
                <a:ea typeface="+mn-ea"/>
                <a:cs typeface="+mn-cs"/>
              </a:rPr>
              <a:t>, you simply </a:t>
            </a:r>
            <a:r>
              <a:rPr lang="en-GB" sz="1100" b="0" i="1" kern="1200" dirty="0">
                <a:solidFill>
                  <a:schemeClr val="tx1"/>
                </a:solidFill>
                <a:effectLst/>
                <a:latin typeface="+mn-lt"/>
                <a:ea typeface="+mn-ea"/>
                <a:cs typeface="+mn-cs"/>
              </a:rPr>
              <a:t>replace</a:t>
            </a:r>
            <a:r>
              <a:rPr lang="en-GB" sz="1100" b="0" i="0" kern="1200" dirty="0">
                <a:solidFill>
                  <a:schemeClr val="tx1"/>
                </a:solidFill>
                <a:effectLst/>
                <a:latin typeface="+mn-lt"/>
                <a:ea typeface="+mn-ea"/>
                <a:cs typeface="+mn-cs"/>
              </a:rPr>
              <a:t> the policy in the registry with a new one, when the underlying configuration source is detected to have changed. </a:t>
            </a:r>
          </a:p>
          <a:p>
            <a:endParaRPr lang="en-GB" sz="1100" b="0"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More at: https://github.com/App-vNext/Polly/wiki/Dynamic-reconfiguration-during-running</a:t>
            </a:r>
          </a:p>
        </p:txBody>
      </p:sp>
    </p:spTree>
    <p:extLst>
      <p:ext uri="{BB962C8B-B14F-4D97-AF65-F5344CB8AC3E}">
        <p14:creationId xmlns:p14="http://schemas.microsoft.com/office/powerpoint/2010/main" val="1470954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b="1" dirty="0"/>
              <a:t>Notes on HttpClientFactory:  </a:t>
            </a:r>
            <a:r>
              <a:rPr lang="en" b="0" dirty="0"/>
              <a:t>(beyond Polly)</a:t>
            </a:r>
          </a:p>
          <a:p>
            <a:pPr lvl="0">
              <a:spcBef>
                <a:spcPts val="0"/>
              </a:spcBef>
              <a:buNone/>
            </a:pPr>
            <a:endParaRPr lang="e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Part of .NET Core 2.1. </a:t>
            </a:r>
            <a:r>
              <a:rPr lang="en-GB" baseline="0" dirty="0"/>
              <a:t>Usable in ASP.NET Core or in .NET Core </a:t>
            </a:r>
            <a:r>
              <a:rPr lang="en-GB" baseline="0" dirty="0" err="1"/>
              <a:t>microservice</a:t>
            </a:r>
            <a:r>
              <a:rPr lang="en-GB" baseline="0" dirty="0"/>
              <a:t> apps.</a:t>
            </a:r>
            <a:endParaRPr lang="en" dirty="0"/>
          </a:p>
          <a:p>
            <a:pPr lvl="0">
              <a:spcBef>
                <a:spcPts val="0"/>
              </a:spcBef>
              <a:buNone/>
            </a:pPr>
            <a:endParaRPr lang="en-GB" sz="1100" b="0" i="0" kern="1200" dirty="0">
              <a:solidFill>
                <a:schemeClr val="tx1"/>
              </a:solidFill>
              <a:effectLst/>
              <a:latin typeface="+mn-lt"/>
              <a:ea typeface="+mn-ea"/>
              <a:cs typeface="+mn-cs"/>
            </a:endParaRPr>
          </a:p>
          <a:p>
            <a:pPr lvl="0">
              <a:spcBef>
                <a:spcPts val="0"/>
              </a:spcBef>
              <a:buNone/>
            </a:pPr>
            <a:r>
              <a:rPr lang="en-GB" dirty="0"/>
              <a:t>Fluent syntax for configuring </a:t>
            </a:r>
            <a:r>
              <a:rPr lang="en-GB" dirty="0" err="1"/>
              <a:t>HttpClient</a:t>
            </a:r>
            <a:r>
              <a:rPr lang="en-GB" dirty="0"/>
              <a:t> instances with Polly policies governing calls</a:t>
            </a:r>
          </a:p>
          <a:p>
            <a:pPr lvl="0">
              <a:spcBef>
                <a:spcPts val="0"/>
              </a:spcBef>
              <a:buNone/>
            </a:pPr>
            <a:endParaRPr lang="en" dirty="0"/>
          </a:p>
          <a:p>
            <a:pPr lvl="0">
              <a:spcBef>
                <a:spcPts val="0"/>
              </a:spcBef>
              <a:buNone/>
            </a:pPr>
            <a:r>
              <a:rPr lang="en-GB" sz="1100" b="0" i="0" kern="1200" dirty="0">
                <a:solidFill>
                  <a:schemeClr val="tx1"/>
                </a:solidFill>
                <a:effectLst/>
                <a:latin typeface="+mn-lt"/>
                <a:ea typeface="+mn-ea"/>
                <a:cs typeface="+mn-cs"/>
              </a:rPr>
              <a:t>Provides a central location for naming and configuring logical </a:t>
            </a:r>
            <a:r>
              <a:rPr lang="en-GB" sz="1100" b="0" i="0" kern="1200" dirty="0" err="1">
                <a:solidFill>
                  <a:schemeClr val="tx1"/>
                </a:solidFill>
                <a:effectLst/>
                <a:latin typeface="+mn-lt"/>
                <a:ea typeface="+mn-ea"/>
                <a:cs typeface="+mn-cs"/>
              </a:rPr>
              <a:t>HttpClients</a:t>
            </a:r>
            <a:r>
              <a:rPr lang="en-GB" sz="1100" b="0" i="0" kern="1200" dirty="0">
                <a:solidFill>
                  <a:schemeClr val="tx1"/>
                </a:solidFill>
                <a:effectLst/>
                <a:latin typeface="+mn-lt"/>
                <a:ea typeface="+mn-ea"/>
                <a:cs typeface="+mn-cs"/>
              </a:rPr>
              <a:t>. For example, you may configure a client that is pre-configured to access the </a:t>
            </a:r>
            <a:r>
              <a:rPr lang="en-GB" sz="1100" b="0" i="0" kern="1200" dirty="0" err="1">
                <a:solidFill>
                  <a:schemeClr val="tx1"/>
                </a:solidFill>
                <a:effectLst/>
                <a:latin typeface="+mn-lt"/>
                <a:ea typeface="+mn-ea"/>
                <a:cs typeface="+mn-cs"/>
              </a:rPr>
              <a:t>github</a:t>
            </a:r>
            <a:r>
              <a:rPr lang="en-GB" sz="1100" b="0" i="0" kern="1200" dirty="0">
                <a:solidFill>
                  <a:schemeClr val="tx1"/>
                </a:solidFill>
                <a:effectLst/>
                <a:latin typeface="+mn-lt"/>
                <a:ea typeface="+mn-ea"/>
                <a:cs typeface="+mn-cs"/>
              </a:rPr>
              <a:t> API.</a:t>
            </a:r>
          </a:p>
          <a:p>
            <a:pPr lvl="0">
              <a:spcBef>
                <a:spcPts val="0"/>
              </a:spcBef>
              <a:buNone/>
            </a:pPr>
            <a:endParaRPr lang="en-GB" dirty="0"/>
          </a:p>
          <a:p>
            <a:pPr lvl="0">
              <a:spcBef>
                <a:spcPts val="0"/>
              </a:spcBef>
              <a:buNone/>
            </a:pPr>
            <a:r>
              <a:rPr lang="en-GB" dirty="0"/>
              <a:t>Manages the lifecycle of </a:t>
            </a:r>
            <a:r>
              <a:rPr lang="en-GB" dirty="0" err="1"/>
              <a:t>HttpClient</a:t>
            </a:r>
            <a:r>
              <a:rPr lang="en-GB" baseline="0" dirty="0"/>
              <a:t> instances – deals with earlier confusion about how frequently to recycle/dispose </a:t>
            </a:r>
            <a:r>
              <a:rPr lang="en-GB" baseline="0" dirty="0" err="1"/>
              <a:t>HttpClient</a:t>
            </a:r>
            <a:r>
              <a:rPr lang="en-GB" baseline="0" dirty="0"/>
              <a:t> instances, for performance and to capture DNS changes</a:t>
            </a:r>
            <a:endParaRPr lang="en" dirty="0"/>
          </a:p>
          <a:p>
            <a:pPr lvl="0">
              <a:spcBef>
                <a:spcPts val="0"/>
              </a:spcBef>
              <a:buNone/>
            </a:pPr>
            <a:endParaRPr lang="en" dirty="0"/>
          </a:p>
          <a:p>
            <a:pPr lvl="0">
              <a:spcBef>
                <a:spcPts val="0"/>
              </a:spcBef>
              <a:buNone/>
            </a:pPr>
            <a:r>
              <a:rPr lang="en" dirty="0"/>
              <a:t>Polly wiki has full details.  </a:t>
            </a:r>
            <a:r>
              <a:rPr lang="en-GB" dirty="0"/>
              <a:t>Scott </a:t>
            </a:r>
            <a:r>
              <a:rPr lang="en-GB" dirty="0" err="1"/>
              <a:t>Hanselman</a:t>
            </a:r>
            <a:r>
              <a:rPr lang="en-GB" baseline="0" dirty="0"/>
              <a:t> and Steve Gordon have written excellent blog posts.</a:t>
            </a:r>
          </a:p>
          <a:p>
            <a:pPr lvl="0">
              <a:spcBef>
                <a:spcPts val="0"/>
              </a:spcBef>
              <a:buNone/>
            </a:pPr>
            <a:endParaRPr lang="en-GB" baseline="0" dirty="0"/>
          </a:p>
          <a:p>
            <a:endParaRPr lang="en-GB"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78299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Story of App vNext. </a:t>
            </a:r>
          </a:p>
        </p:txBody>
      </p:sp>
    </p:spTree>
    <p:extLst>
      <p:ext uri="{BB962C8B-B14F-4D97-AF65-F5344CB8AC3E}">
        <p14:creationId xmlns:p14="http://schemas.microsoft.com/office/powerpoint/2010/main" val="6672772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b="1" dirty="0"/>
              <a:t>Notes on HttpClientFactory:  </a:t>
            </a:r>
            <a:r>
              <a:rPr lang="en" b="0" dirty="0"/>
              <a:t>(beyond Polly)</a:t>
            </a:r>
          </a:p>
          <a:p>
            <a:pPr lvl="0">
              <a:spcBef>
                <a:spcPts val="0"/>
              </a:spcBef>
              <a:buNone/>
            </a:pPr>
            <a:endParaRPr lang="e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Part of .NET Core 2.1. </a:t>
            </a:r>
            <a:r>
              <a:rPr lang="en-GB" baseline="0" dirty="0"/>
              <a:t>Usable in ASP.NET Core or in .NET Core </a:t>
            </a:r>
            <a:r>
              <a:rPr lang="en-GB" baseline="0" dirty="0" err="1"/>
              <a:t>microservice</a:t>
            </a:r>
            <a:r>
              <a:rPr lang="en-GB" baseline="0" dirty="0"/>
              <a:t> apps.</a:t>
            </a:r>
            <a:endParaRPr lang="en" dirty="0"/>
          </a:p>
          <a:p>
            <a:pPr lvl="0">
              <a:spcBef>
                <a:spcPts val="0"/>
              </a:spcBef>
              <a:buNone/>
            </a:pPr>
            <a:endParaRPr lang="en-GB" sz="1100" b="0" i="0" kern="1200" dirty="0">
              <a:solidFill>
                <a:schemeClr val="tx1"/>
              </a:solidFill>
              <a:effectLst/>
              <a:latin typeface="+mn-lt"/>
              <a:ea typeface="+mn-ea"/>
              <a:cs typeface="+mn-cs"/>
            </a:endParaRPr>
          </a:p>
          <a:p>
            <a:pPr lvl="0">
              <a:spcBef>
                <a:spcPts val="0"/>
              </a:spcBef>
              <a:buNone/>
            </a:pPr>
            <a:r>
              <a:rPr lang="en-GB" dirty="0"/>
              <a:t>Fluent syntax for configuring </a:t>
            </a:r>
            <a:r>
              <a:rPr lang="en-GB" dirty="0" err="1"/>
              <a:t>HttpClient</a:t>
            </a:r>
            <a:r>
              <a:rPr lang="en-GB" dirty="0"/>
              <a:t> instances with Polly policies governing calls</a:t>
            </a:r>
          </a:p>
          <a:p>
            <a:pPr lvl="0">
              <a:spcBef>
                <a:spcPts val="0"/>
              </a:spcBef>
              <a:buNone/>
            </a:pPr>
            <a:endParaRPr lang="en" dirty="0"/>
          </a:p>
          <a:p>
            <a:pPr lvl="0">
              <a:spcBef>
                <a:spcPts val="0"/>
              </a:spcBef>
              <a:buNone/>
            </a:pPr>
            <a:r>
              <a:rPr lang="en-GB" sz="1100" b="0" i="0" kern="1200" dirty="0">
                <a:solidFill>
                  <a:schemeClr val="tx1"/>
                </a:solidFill>
                <a:effectLst/>
                <a:latin typeface="+mn-lt"/>
                <a:ea typeface="+mn-ea"/>
                <a:cs typeface="+mn-cs"/>
              </a:rPr>
              <a:t>Provides a central location for naming and configuring logical </a:t>
            </a:r>
            <a:r>
              <a:rPr lang="en-GB" sz="1100" b="0" i="0" kern="1200" dirty="0" err="1">
                <a:solidFill>
                  <a:schemeClr val="tx1"/>
                </a:solidFill>
                <a:effectLst/>
                <a:latin typeface="+mn-lt"/>
                <a:ea typeface="+mn-ea"/>
                <a:cs typeface="+mn-cs"/>
              </a:rPr>
              <a:t>HttpClients</a:t>
            </a:r>
            <a:r>
              <a:rPr lang="en-GB" sz="1100" b="0" i="0" kern="1200" dirty="0">
                <a:solidFill>
                  <a:schemeClr val="tx1"/>
                </a:solidFill>
                <a:effectLst/>
                <a:latin typeface="+mn-lt"/>
                <a:ea typeface="+mn-ea"/>
                <a:cs typeface="+mn-cs"/>
              </a:rPr>
              <a:t>. For example, you may configure a client that is pre-configured to access the </a:t>
            </a:r>
            <a:r>
              <a:rPr lang="en-GB" sz="1100" b="0" i="0" kern="1200" dirty="0" err="1">
                <a:solidFill>
                  <a:schemeClr val="tx1"/>
                </a:solidFill>
                <a:effectLst/>
                <a:latin typeface="+mn-lt"/>
                <a:ea typeface="+mn-ea"/>
                <a:cs typeface="+mn-cs"/>
              </a:rPr>
              <a:t>github</a:t>
            </a:r>
            <a:r>
              <a:rPr lang="en-GB" sz="1100" b="0" i="0" kern="1200" dirty="0">
                <a:solidFill>
                  <a:schemeClr val="tx1"/>
                </a:solidFill>
                <a:effectLst/>
                <a:latin typeface="+mn-lt"/>
                <a:ea typeface="+mn-ea"/>
                <a:cs typeface="+mn-cs"/>
              </a:rPr>
              <a:t> API.</a:t>
            </a:r>
          </a:p>
          <a:p>
            <a:pPr lvl="0">
              <a:spcBef>
                <a:spcPts val="0"/>
              </a:spcBef>
              <a:buNone/>
            </a:pPr>
            <a:endParaRPr lang="en-GB" dirty="0"/>
          </a:p>
          <a:p>
            <a:pPr lvl="0">
              <a:spcBef>
                <a:spcPts val="0"/>
              </a:spcBef>
              <a:buNone/>
            </a:pPr>
            <a:r>
              <a:rPr lang="en-GB" dirty="0"/>
              <a:t>Manages the lifecycle of </a:t>
            </a:r>
            <a:r>
              <a:rPr lang="en-GB" dirty="0" err="1"/>
              <a:t>HttpClient</a:t>
            </a:r>
            <a:r>
              <a:rPr lang="en-GB" baseline="0" dirty="0"/>
              <a:t> instances – deals with earlier confusion about how frequently to recycle/dispose </a:t>
            </a:r>
            <a:r>
              <a:rPr lang="en-GB" baseline="0" dirty="0" err="1"/>
              <a:t>HttpClient</a:t>
            </a:r>
            <a:r>
              <a:rPr lang="en-GB" baseline="0" dirty="0"/>
              <a:t> instances, for performance and to capture DNS changes</a:t>
            </a:r>
            <a:endParaRPr lang="en" dirty="0"/>
          </a:p>
          <a:p>
            <a:pPr lvl="0">
              <a:spcBef>
                <a:spcPts val="0"/>
              </a:spcBef>
              <a:buNone/>
            </a:pPr>
            <a:endParaRPr lang="en" dirty="0"/>
          </a:p>
          <a:p>
            <a:pPr lvl="0">
              <a:spcBef>
                <a:spcPts val="0"/>
              </a:spcBef>
              <a:buNone/>
            </a:pPr>
            <a:r>
              <a:rPr lang="en" dirty="0"/>
              <a:t>Polly wiki has full details.  </a:t>
            </a:r>
            <a:r>
              <a:rPr lang="en-GB" dirty="0"/>
              <a:t>Scott </a:t>
            </a:r>
            <a:r>
              <a:rPr lang="en-GB" dirty="0" err="1"/>
              <a:t>Hanselman</a:t>
            </a:r>
            <a:r>
              <a:rPr lang="en-GB" baseline="0" dirty="0"/>
              <a:t> and Steve Gordon have written excellent blog posts.</a:t>
            </a:r>
          </a:p>
          <a:p>
            <a:pPr lvl="0">
              <a:spcBef>
                <a:spcPts val="0"/>
              </a:spcBef>
              <a:buNone/>
            </a:pPr>
            <a:endParaRPr lang="en-GB" baseline="0" dirty="0"/>
          </a:p>
          <a:p>
            <a:endParaRPr lang="en-GB"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276348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sz="1100" b="1" i="0" kern="1200" dirty="0">
                <a:solidFill>
                  <a:schemeClr val="tx1"/>
                </a:solidFill>
                <a:effectLst/>
                <a:latin typeface="+mn-lt"/>
                <a:ea typeface="+mn-ea"/>
                <a:cs typeface="+mn-cs"/>
              </a:rPr>
              <a:t>Feature</a:t>
            </a:r>
            <a:r>
              <a:rPr lang="en-GB" sz="1100" b="1" i="0" kern="1200" baseline="0" dirty="0">
                <a:solidFill>
                  <a:schemeClr val="tx1"/>
                </a:solidFill>
                <a:effectLst/>
                <a:latin typeface="+mn-lt"/>
                <a:ea typeface="+mn-ea"/>
                <a:cs typeface="+mn-cs"/>
              </a:rPr>
              <a:t> PR complete – releases in next few weeks.</a:t>
            </a:r>
          </a:p>
          <a:p>
            <a:endParaRPr lang="en-GB" sz="1100" b="0" i="0" kern="1200" baseline="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Final syntax TBC.</a:t>
            </a:r>
          </a:p>
          <a:p>
            <a:endParaRPr lang="en-GB" sz="1100" b="0"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Details via Polly website.</a:t>
            </a: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885969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sz="1100" b="1" i="0" kern="1200" dirty="0">
                <a:solidFill>
                  <a:schemeClr val="tx1"/>
                </a:solidFill>
                <a:effectLst/>
                <a:latin typeface="+mn-lt"/>
                <a:ea typeface="+mn-ea"/>
                <a:cs typeface="+mn-cs"/>
              </a:rPr>
              <a:t>Feature</a:t>
            </a:r>
            <a:r>
              <a:rPr lang="en-GB" sz="1100" b="1" i="0" kern="1200" baseline="0" dirty="0">
                <a:solidFill>
                  <a:schemeClr val="tx1"/>
                </a:solidFill>
                <a:effectLst/>
                <a:latin typeface="+mn-lt"/>
                <a:ea typeface="+mn-ea"/>
                <a:cs typeface="+mn-cs"/>
              </a:rPr>
              <a:t> PR complete – releases in next few weeks.</a:t>
            </a:r>
          </a:p>
          <a:p>
            <a:endParaRPr lang="en-GB" sz="1100" b="0" i="0" kern="1200" baseline="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Final syntax TBC.</a:t>
            </a:r>
          </a:p>
          <a:p>
            <a:endParaRPr lang="en-GB" sz="1100" b="0"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Details via Polly website.</a:t>
            </a: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99301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sz="1100" b="1" i="0" kern="1200" dirty="0">
                <a:solidFill>
                  <a:schemeClr val="tx1"/>
                </a:solidFill>
                <a:effectLst/>
                <a:latin typeface="+mn-lt"/>
                <a:ea typeface="+mn-ea"/>
                <a:cs typeface="+mn-cs"/>
              </a:rPr>
              <a:t>Feature</a:t>
            </a:r>
            <a:r>
              <a:rPr lang="en-GB" sz="1100" b="1" i="0" kern="1200" baseline="0" dirty="0">
                <a:solidFill>
                  <a:schemeClr val="tx1"/>
                </a:solidFill>
                <a:effectLst/>
                <a:latin typeface="+mn-lt"/>
                <a:ea typeface="+mn-ea"/>
                <a:cs typeface="+mn-cs"/>
              </a:rPr>
              <a:t> PR complete – releases in next few weeks.</a:t>
            </a:r>
          </a:p>
          <a:p>
            <a:endParaRPr lang="en-GB" sz="1100" b="0" i="0" kern="1200" baseline="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Final syntax TBC.</a:t>
            </a:r>
          </a:p>
          <a:p>
            <a:endParaRPr lang="en-GB" sz="1100" b="0"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Details via Polly website.</a:t>
            </a:r>
          </a:p>
          <a:p>
            <a:endParaRPr lang="en-GB"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745616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endParaRPr lang="en-GB"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295163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Serverless functions</a:t>
            </a:r>
            <a:r>
              <a:rPr lang="en" baseline="0" dirty="0"/>
              <a:t> and Actors are inherently stateless or short-lived.  So they can’t maintain circuit stats (“how many calls have failed?”) across calls.  And they often exist in multiple instances horizontally scaled.  So they need to store and track the circuit state externally.</a:t>
            </a:r>
          </a:p>
          <a:p>
            <a:pPr lvl="0">
              <a:spcBef>
                <a:spcPts val="0"/>
              </a:spcBef>
              <a:buNone/>
            </a:pPr>
            <a:endParaRPr lang="en" baseline="0" dirty="0"/>
          </a:p>
        </p:txBody>
      </p:sp>
    </p:spTree>
    <p:extLst>
      <p:ext uri="{BB962C8B-B14F-4D97-AF65-F5344CB8AC3E}">
        <p14:creationId xmlns:p14="http://schemas.microsoft.com/office/powerpoint/2010/main" val="27886544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sz="1100" b="0" i="0" kern="1200" dirty="0">
                <a:solidFill>
                  <a:schemeClr val="tx1"/>
                </a:solidFill>
                <a:effectLst/>
                <a:latin typeface="+mn-lt"/>
                <a:ea typeface="+mn-ea"/>
                <a:cs typeface="+mn-cs"/>
              </a:rPr>
              <a:t>The </a:t>
            </a:r>
            <a:r>
              <a:rPr lang="en-GB" sz="1100" b="0" i="0" kern="1200" dirty="0" err="1">
                <a:solidFill>
                  <a:schemeClr val="tx1"/>
                </a:solidFill>
                <a:effectLst/>
                <a:latin typeface="+mn-lt"/>
                <a:ea typeface="+mn-ea"/>
                <a:cs typeface="+mn-cs"/>
              </a:rPr>
              <a:t>polly-js</a:t>
            </a:r>
            <a:r>
              <a:rPr lang="en-GB" sz="1100" b="0" i="0" kern="1200" dirty="0">
                <a:solidFill>
                  <a:schemeClr val="tx1"/>
                </a:solidFill>
                <a:effectLst/>
                <a:latin typeface="+mn-lt"/>
                <a:ea typeface="+mn-ea"/>
                <a:cs typeface="+mn-cs"/>
              </a:rPr>
              <a:t> library is based on the Polly .NET library, offering a small subset of capability through retry and retry/wait policies.</a:t>
            </a:r>
          </a:p>
          <a:p>
            <a:endParaRPr lang="en-GB" sz="1100" b="0" i="0" kern="1200" dirty="0">
              <a:solidFill>
                <a:schemeClr val="tx1"/>
              </a:solidFill>
              <a:effectLst/>
              <a:latin typeface="+mn-lt"/>
              <a:ea typeface="+mn-ea"/>
              <a:cs typeface="+mn-cs"/>
            </a:endParaRPr>
          </a:p>
          <a:p>
            <a:r>
              <a:rPr lang="en-GB" sz="1100" b="0" i="0" kern="1200" dirty="0" err="1">
                <a:solidFill>
                  <a:schemeClr val="tx1"/>
                </a:solidFill>
                <a:effectLst/>
                <a:latin typeface="+mn-lt"/>
                <a:ea typeface="+mn-ea"/>
                <a:cs typeface="+mn-cs"/>
              </a:rPr>
              <a:t>Hystrix</a:t>
            </a:r>
            <a:r>
              <a:rPr lang="en-GB" sz="1100" b="0" i="0" kern="1200" dirty="0">
                <a:solidFill>
                  <a:schemeClr val="tx1"/>
                </a:solidFill>
                <a:effectLst/>
                <a:latin typeface="+mn-lt"/>
                <a:ea typeface="+mn-ea"/>
                <a:cs typeface="+mn-cs"/>
              </a:rPr>
              <a:t> is a robust </a:t>
            </a:r>
            <a:r>
              <a:rPr lang="en-GB" sz="1100" b="0" i="0" kern="1200" dirty="0" err="1">
                <a:solidFill>
                  <a:schemeClr val="tx1"/>
                </a:solidFill>
                <a:effectLst/>
                <a:latin typeface="+mn-lt"/>
                <a:ea typeface="+mn-ea"/>
                <a:cs typeface="+mn-cs"/>
              </a:rPr>
              <a:t>reslilience</a:t>
            </a:r>
            <a:r>
              <a:rPr lang="en-GB" sz="1100" b="0" i="0" kern="1200" dirty="0">
                <a:solidFill>
                  <a:schemeClr val="tx1"/>
                </a:solidFill>
                <a:effectLst/>
                <a:latin typeface="+mn-lt"/>
                <a:ea typeface="+mn-ea"/>
                <a:cs typeface="+mn-cs"/>
              </a:rPr>
              <a:t> framework by Netflix, but is no longer in development as of early 2018 when Netflix decided to end active development. The original engineers moved on. Hopefully this will be taken up by other contributors.</a:t>
            </a: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2898777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sz="1100" b="1" i="0" kern="1200" dirty="0">
                <a:solidFill>
                  <a:schemeClr val="tx1"/>
                </a:solidFill>
                <a:effectLst/>
                <a:latin typeface="+mn-lt"/>
                <a:ea typeface="+mn-ea"/>
                <a:cs typeface="+mn-cs"/>
              </a:rPr>
              <a:t>Feature</a:t>
            </a:r>
            <a:r>
              <a:rPr lang="en-GB" sz="1100" b="1" i="0" kern="1200" baseline="0" dirty="0">
                <a:solidFill>
                  <a:schemeClr val="tx1"/>
                </a:solidFill>
                <a:effectLst/>
                <a:latin typeface="+mn-lt"/>
                <a:ea typeface="+mn-ea"/>
                <a:cs typeface="+mn-cs"/>
              </a:rPr>
              <a:t> PR complete – releases in next few weeks.</a:t>
            </a:r>
          </a:p>
          <a:p>
            <a:endParaRPr lang="en-GB" sz="1100" b="0" i="0" kern="1200" baseline="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Final syntax TBC.</a:t>
            </a:r>
          </a:p>
          <a:p>
            <a:endParaRPr lang="en-GB" sz="1100" b="0"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Details via Polly website.</a:t>
            </a: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88173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sz="1100" b="1" i="0" kern="1200" dirty="0">
                <a:solidFill>
                  <a:schemeClr val="tx1"/>
                </a:solidFill>
                <a:effectLst/>
                <a:latin typeface="+mn-lt"/>
                <a:ea typeface="+mn-ea"/>
                <a:cs typeface="+mn-cs"/>
              </a:rPr>
              <a:t>Feature</a:t>
            </a:r>
            <a:r>
              <a:rPr lang="en-GB" sz="1100" b="1" i="0" kern="1200" baseline="0" dirty="0">
                <a:solidFill>
                  <a:schemeClr val="tx1"/>
                </a:solidFill>
                <a:effectLst/>
                <a:latin typeface="+mn-lt"/>
                <a:ea typeface="+mn-ea"/>
                <a:cs typeface="+mn-cs"/>
              </a:rPr>
              <a:t> PR complete – releases in next few weeks.</a:t>
            </a:r>
          </a:p>
          <a:p>
            <a:endParaRPr lang="en-GB" sz="1100" b="0" i="0" kern="1200" baseline="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Final syntax TBC.</a:t>
            </a:r>
          </a:p>
          <a:p>
            <a:endParaRPr lang="en-GB" sz="1100" b="0"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Details via Polly website.</a:t>
            </a: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8229768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sz="1100" b="1" i="0" kern="1200" dirty="0">
                <a:solidFill>
                  <a:schemeClr val="tx1"/>
                </a:solidFill>
                <a:effectLst/>
                <a:latin typeface="+mn-lt"/>
                <a:ea typeface="+mn-ea"/>
                <a:cs typeface="+mn-cs"/>
              </a:rPr>
              <a:t>Feature</a:t>
            </a:r>
            <a:r>
              <a:rPr lang="en-GB" sz="1100" b="1" i="0" kern="1200" baseline="0" dirty="0">
                <a:solidFill>
                  <a:schemeClr val="tx1"/>
                </a:solidFill>
                <a:effectLst/>
                <a:latin typeface="+mn-lt"/>
                <a:ea typeface="+mn-ea"/>
                <a:cs typeface="+mn-cs"/>
              </a:rPr>
              <a:t> PR complete – releases in next few weeks.</a:t>
            </a:r>
          </a:p>
          <a:p>
            <a:endParaRPr lang="en-GB" sz="1100" b="0" i="0" kern="1200" baseline="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Final syntax TBC.</a:t>
            </a:r>
          </a:p>
          <a:p>
            <a:endParaRPr lang="en-GB" sz="1100" b="0" i="0" kern="1200" dirty="0">
              <a:solidFill>
                <a:schemeClr val="tx1"/>
              </a:solidFill>
              <a:effectLst/>
              <a:latin typeface="+mn-lt"/>
              <a:ea typeface="+mn-ea"/>
              <a:cs typeface="+mn-cs"/>
            </a:endParaRPr>
          </a:p>
          <a:p>
            <a:r>
              <a:rPr lang="en-GB" sz="1100" b="0" i="0" kern="1200" dirty="0">
                <a:solidFill>
                  <a:schemeClr val="tx1"/>
                </a:solidFill>
                <a:effectLst/>
                <a:latin typeface="+mn-lt"/>
                <a:ea typeface="+mn-ea"/>
                <a:cs typeface="+mn-cs"/>
              </a:rPr>
              <a:t>Details via Polly website.</a:t>
            </a: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a:p>
            <a:endParaRPr lang="en-GB"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40166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Polly was accepted into the .NET Foundation in October, 2016!!</a:t>
            </a:r>
          </a:p>
        </p:txBody>
      </p:sp>
    </p:spTree>
    <p:extLst>
      <p:ext uri="{BB962C8B-B14F-4D97-AF65-F5344CB8AC3E}">
        <p14:creationId xmlns:p14="http://schemas.microsoft.com/office/powerpoint/2010/main" val="10381286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589224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Abstract:</a:t>
            </a:r>
          </a:p>
          <a:p>
            <a:pPr lvl="0">
              <a:spcBef>
                <a:spcPts val="0"/>
              </a:spcBef>
              <a:buNone/>
            </a:pPr>
            <a:endParaRPr/>
          </a:p>
          <a:p>
            <a:pPr lvl="0">
              <a:spcBef>
                <a:spcPts val="0"/>
              </a:spcBef>
              <a:buNone/>
            </a:pPr>
            <a:r>
              <a:rPr lang="en"/>
              <a:t>Connected applications only work when connected. What happens if the network breaks temporarily? Will your system recover smoothly or pitch a fit? Using an OSS project called Polly (available on GitHub) you can handle this and many other transient situations with elegance and fluency. Polly let’s you define resilience and load-handling policies such as retry, wait and retry, circuit breaker, bulkhead isolation and timeouts and more. Learn how to make your system bulletproof with Polly and a little know-how.</a:t>
            </a:r>
          </a:p>
          <a:p>
            <a:pPr lvl="0" rtl="0">
              <a:spcBef>
                <a:spcPts val="0"/>
              </a:spcBef>
              <a:buNone/>
            </a:pPr>
            <a:endParaRPr/>
          </a:p>
        </p:txBody>
      </p:sp>
    </p:spTree>
    <p:extLst>
      <p:ext uri="{BB962C8B-B14F-4D97-AF65-F5344CB8AC3E}">
        <p14:creationId xmlns:p14="http://schemas.microsoft.com/office/powerpoint/2010/main" val="1248863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08587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Ladies throwing chocolates over their shoulders / into mouths = downstream system can’t cope,</a:t>
            </a:r>
            <a:r>
              <a:rPr lang="en-GB" baseline="0" dirty="0"/>
              <a:t> </a:t>
            </a:r>
            <a:r>
              <a:rPr lang="en-GB" dirty="0"/>
              <a:t>*dropping requests*</a:t>
            </a:r>
          </a:p>
          <a:p>
            <a:endParaRPr lang="en-GB" dirty="0"/>
          </a:p>
        </p:txBody>
      </p:sp>
    </p:spTree>
    <p:extLst>
      <p:ext uri="{BB962C8B-B14F-4D97-AF65-F5344CB8AC3E}">
        <p14:creationId xmlns:p14="http://schemas.microsoft.com/office/powerpoint/2010/main" val="3690545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25142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9418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GB" dirty="0"/>
          </a:p>
          <a:p>
            <a:pPr lvl="0">
              <a:spcBef>
                <a:spcPts val="0"/>
              </a:spcBef>
              <a:buNone/>
            </a:pPr>
            <a:endParaRPr lang="en-GB" b="1" dirty="0"/>
          </a:p>
          <a:p>
            <a:pPr lvl="0">
              <a:spcBef>
                <a:spcPts val="0"/>
              </a:spcBef>
              <a:buNone/>
            </a:pPr>
            <a:r>
              <a:rPr lang="en-GB" b="1" dirty="0" err="1"/>
              <a:t>RetryAfter</a:t>
            </a:r>
            <a:r>
              <a:rPr lang="en-GB" b="1" dirty="0"/>
              <a:t>:</a:t>
            </a:r>
            <a:r>
              <a:rPr lang="en-GB" b="0" dirty="0"/>
              <a:t> </a:t>
            </a:r>
            <a:r>
              <a:rPr lang="en-GB" b="0" dirty="0" err="1"/>
              <a:t>Honors</a:t>
            </a:r>
            <a:r>
              <a:rPr lang="en-GB" b="0" baseline="0" dirty="0"/>
              <a:t> servers which return 429 status codes (“Retry-After: x milliseconds”), when servers rate-limit consumers.</a:t>
            </a:r>
            <a:endParaRPr lang="en-GB" b="1" dirty="0"/>
          </a:p>
          <a:p>
            <a:pPr lvl="0">
              <a:spcBef>
                <a:spcPts val="0"/>
              </a:spcBef>
              <a:buNone/>
            </a:pPr>
            <a:endParaRPr lang="en-GB" dirty="0"/>
          </a:p>
          <a:p>
            <a:pPr lvl="0">
              <a:spcBef>
                <a:spcPts val="0"/>
              </a:spcBef>
              <a:buNone/>
            </a:pPr>
            <a:r>
              <a:rPr lang="en-GB" b="1" dirty="0"/>
              <a:t>Jitter: </a:t>
            </a:r>
            <a:r>
              <a:rPr lang="en-GB" dirty="0"/>
              <a:t>adds some randomisation to</a:t>
            </a:r>
            <a:r>
              <a:rPr lang="en-GB" baseline="0" dirty="0"/>
              <a:t> retry intervals, so that the retries themselves don’t become spikes in load.</a:t>
            </a:r>
            <a:endParaRPr dirty="0"/>
          </a:p>
        </p:txBody>
      </p:sp>
    </p:spTree>
    <p:extLst>
      <p:ext uri="{BB962C8B-B14F-4D97-AF65-F5344CB8AC3E}">
        <p14:creationId xmlns:p14="http://schemas.microsoft.com/office/powerpoint/2010/main" val="3638439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6676381" y="0"/>
            <a:ext cx="2467619" cy="3893449"/>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485775" y="273844"/>
            <a:ext cx="4131661" cy="411956"/>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5426073" y="4849778"/>
            <a:ext cx="3086100" cy="248949"/>
          </a:xfrm>
          <a:prstGeom prst="rect">
            <a:avLst/>
          </a:prstGeom>
        </p:spPr>
        <p:txBody>
          <a:bodyPr vert="horz" lIns="91440" tIns="45720" rIns="91440" bIns="45720" rtlCol="0" anchor="ctr"/>
          <a:lstStyle>
            <a:lvl1pPr algn="r">
              <a:defRPr sz="600" b="1" spc="225">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8727623" y="4849778"/>
            <a:ext cx="327266" cy="248949"/>
          </a:xfrm>
          <a:prstGeom prst="rect">
            <a:avLst/>
          </a:prstGeom>
        </p:spPr>
        <p:txBody>
          <a:bodyPr vert="horz" lIns="91440" tIns="45720" rIns="91440" bIns="45720" rtlCol="0" anchor="ctr"/>
          <a:lstStyle>
            <a:lvl1pPr algn="ctr">
              <a:defRPr sz="675"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485775" y="685801"/>
            <a:ext cx="4131661" cy="485775"/>
          </a:xfrm>
        </p:spPr>
        <p:txBody>
          <a:bodyPr vert="horz" lIns="91440" tIns="45720" rIns="91440" bIns="45720" rtlCol="0" anchor="t">
            <a:normAutofit/>
          </a:bodyPr>
          <a:lstStyle>
            <a:lvl1pPr marL="0" indent="0">
              <a:buNone/>
              <a:defRPr lang="en-US" sz="1350" b="1" dirty="0"/>
            </a:lvl1pPr>
          </a:lstStyle>
          <a:p>
            <a:pPr marL="171450" lvl="0" indent="-17145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3429000"/>
            <a:ext cx="9144000" cy="13758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5209525" y="257175"/>
            <a:ext cx="3448701" cy="4200525"/>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485776" y="1371600"/>
            <a:ext cx="4121186" cy="17975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6921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599"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25"/>
            <a:ext cx="4572000" cy="5143499"/>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200"/>
            <a:ext cx="3837000" cy="3695099"/>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rPr>
              <a:t>‹#›</a:t>
            </a:fld>
            <a:endParaRPr lang="en"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Polly-Contrib/Simmy"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Polly-Contrib/Polly.Contrib.AzureFunctions.CircuitBreaker"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mauricedb/polly-js"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hyperlink" Target="https://github.com/jd/tenacity" TargetMode="External"/><Relationship Id="rId5" Type="http://schemas.openxmlformats.org/officeDocument/2006/relationships/hyperlink" Target="https://github.com/Netflix/Hystrix" TargetMode="External"/><Relationship Id="rId4" Type="http://schemas.openxmlformats.org/officeDocument/2006/relationships/hyperlink" Target="https://github.com/Netflix/pollyjs"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pp-vNext/Polly"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hyperlink" Target="http://www.thepollyproject.org/" TargetMode="External"/><Relationship Id="rId4" Type="http://schemas.openxmlformats.org/officeDocument/2006/relationships/hyperlink" Target="http://www.pollytalk.org/"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pp-vNext/Polly"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a:spcBef>
                <a:spcPts val="0"/>
              </a:spcBef>
              <a:buNone/>
            </a:pPr>
            <a:r>
              <a:rPr lang="en" sz="4000" dirty="0">
                <a:solidFill>
                  <a:srgbClr val="FFF2CC"/>
                </a:solidFill>
                <a:latin typeface="Permanent Marker"/>
                <a:ea typeface="Permanent Marker"/>
                <a:cs typeface="Permanent Marker"/>
                <a:sym typeface="Permanent Marker"/>
              </a:rPr>
              <a:t>Bulletproof Transient Error Handling with Polly</a:t>
            </a:r>
          </a:p>
        </p:txBody>
      </p:sp>
      <p:sp>
        <p:nvSpPr>
          <p:cNvPr id="55" name="Shape 55"/>
          <p:cNvSpPr txBox="1">
            <a:spLocks noGrp="1"/>
          </p:cNvSpPr>
          <p:nvPr>
            <p:ph type="subTitle" idx="1"/>
          </p:nvPr>
        </p:nvSpPr>
        <p:spPr>
          <a:xfrm>
            <a:off x="510450" y="3182333"/>
            <a:ext cx="8123100" cy="1030200"/>
          </a:xfrm>
          <a:prstGeom prst="rect">
            <a:avLst/>
          </a:prstGeom>
        </p:spPr>
        <p:txBody>
          <a:bodyPr lIns="91425" tIns="91425" rIns="91425" bIns="91425" anchor="t" anchorCtr="0">
            <a:noAutofit/>
          </a:bodyPr>
          <a:lstStyle/>
          <a:p>
            <a:pPr lvl="0">
              <a:spcBef>
                <a:spcPts val="0"/>
              </a:spcBef>
              <a:buNone/>
            </a:pPr>
            <a:r>
              <a:rPr lang="en-US" sz="3600" dirty="0">
                <a:latin typeface="Consolas"/>
                <a:ea typeface="Consolas"/>
                <a:cs typeface="Consolas"/>
                <a:sym typeface="Consolas"/>
              </a:rPr>
              <a:t>Joel Hulen</a:t>
            </a:r>
            <a:endParaRPr sz="3600" dirty="0">
              <a:latin typeface="Consolas"/>
              <a:ea typeface="Consolas"/>
              <a:cs typeface="Consolas"/>
              <a:sym typeface="Consola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History of Polly</a:t>
            </a:r>
          </a:p>
        </p:txBody>
      </p:sp>
      <p:sp>
        <p:nvSpPr>
          <p:cNvPr id="90" name="Shape 90"/>
          <p:cNvSpPr txBox="1">
            <a:spLocks noGrp="1"/>
          </p:cNvSpPr>
          <p:nvPr>
            <p:ph type="body" idx="1"/>
          </p:nvPr>
        </p:nvSpPr>
        <p:spPr>
          <a:xfrm>
            <a:off x="854399" y="1152475"/>
            <a:ext cx="8123345"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2013 </a:t>
            </a:r>
            <a:r>
              <a:rPr lang="en" dirty="0">
                <a:latin typeface="Consolas"/>
                <a:ea typeface="Consolas"/>
                <a:cs typeface="Consolas"/>
                <a:sym typeface="Consolas"/>
              </a:rPr>
              <a:t>Michael Wolfenden invents Polly</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2015 </a:t>
            </a:r>
            <a:r>
              <a:rPr lang="en" dirty="0">
                <a:latin typeface="Consolas"/>
                <a:ea typeface="Consolas"/>
                <a:cs typeface="Consolas"/>
                <a:sym typeface="Consolas"/>
              </a:rPr>
              <a:t>Scott Hanselman (Microsoft) recommends Polly!  Thoughtworks (Martin Fowler et al) recommend Polly!</a:t>
            </a:r>
          </a:p>
          <a:p>
            <a:pPr lvl="0"/>
            <a:r>
              <a:rPr lang="en" dirty="0">
                <a:solidFill>
                  <a:schemeClr val="dk1"/>
                </a:solidFill>
                <a:latin typeface="Consolas"/>
                <a:ea typeface="Consolas"/>
                <a:cs typeface="Consolas"/>
                <a:sym typeface="Consolas"/>
              </a:rPr>
              <a:t>Dec 2015</a:t>
            </a:r>
            <a:r>
              <a:rPr lang="en" dirty="0">
                <a:latin typeface="Consolas"/>
                <a:ea typeface="Consolas"/>
                <a:cs typeface="Consolas"/>
                <a:sym typeface="Consolas"/>
              </a:rPr>
              <a:t> App-vNext takes stewardship. Full async support.</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Apr 2016</a:t>
            </a:r>
            <a:r>
              <a:rPr lang="en" dirty="0">
                <a:latin typeface="Consolas"/>
                <a:ea typeface="Consolas"/>
                <a:cs typeface="Consolas"/>
                <a:sym typeface="Consolas"/>
              </a:rPr>
              <a:t> Advanced circuit breaker. </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Jul 2016</a:t>
            </a:r>
            <a:r>
              <a:rPr lang="en" dirty="0">
                <a:latin typeface="Consolas"/>
                <a:ea typeface="Consolas"/>
                <a:cs typeface="Consolas"/>
                <a:sym typeface="Consolas"/>
              </a:rPr>
              <a:t> Handle return values as faults.</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Oct 2016</a:t>
            </a:r>
            <a:r>
              <a:rPr lang="en" dirty="0">
                <a:latin typeface="Consolas"/>
                <a:ea typeface="Consolas"/>
                <a:cs typeface="Consolas"/>
                <a:sym typeface="Consolas"/>
              </a:rPr>
              <a:t> Timeout, Bulkhead Isolation, Fallback, PolicyWrap</a:t>
            </a:r>
            <a:br>
              <a:rPr lang="en" dirty="0">
                <a:latin typeface="Consolas"/>
                <a:ea typeface="Consolas"/>
                <a:cs typeface="Consolas"/>
                <a:sym typeface="Consolas"/>
              </a:rPr>
            </a:br>
            <a:r>
              <a:rPr lang="en" dirty="0">
                <a:solidFill>
                  <a:schemeClr val="dk1"/>
                </a:solidFill>
                <a:latin typeface="Consolas"/>
                <a:ea typeface="Consolas"/>
                <a:cs typeface="Consolas"/>
                <a:sym typeface="Consolas"/>
              </a:rPr>
              <a:t>2017</a:t>
            </a:r>
            <a:r>
              <a:rPr lang="en" dirty="0">
                <a:latin typeface="Consolas"/>
                <a:ea typeface="Consolas"/>
                <a:cs typeface="Consolas"/>
                <a:sym typeface="Consolas"/>
              </a:rPr>
              <a:t> </a:t>
            </a:r>
            <a:r>
              <a:rPr lang="en-US" dirty="0">
                <a:latin typeface="Consolas"/>
                <a:ea typeface="Consolas"/>
                <a:cs typeface="Consolas"/>
                <a:sym typeface="Consolas"/>
              </a:rPr>
              <a:t>Cache, </a:t>
            </a:r>
            <a:r>
              <a:rPr lang="en-US" dirty="0" err="1">
                <a:latin typeface="Consolas"/>
                <a:ea typeface="Consolas"/>
                <a:cs typeface="Consolas"/>
                <a:sym typeface="Consolas"/>
              </a:rPr>
              <a:t>PolicyRegistry</a:t>
            </a:r>
            <a:r>
              <a:rPr lang="en-US" dirty="0">
                <a:latin typeface="Consolas"/>
                <a:ea typeface="Consolas"/>
                <a:cs typeface="Consolas"/>
                <a:sym typeface="Consolas"/>
              </a:rPr>
              <a:t>, </a:t>
            </a:r>
            <a:r>
              <a:rPr lang="en-US" dirty="0" err="1">
                <a:latin typeface="Consolas"/>
                <a:ea typeface="Consolas"/>
                <a:cs typeface="Consolas"/>
                <a:sym typeface="Consolas"/>
              </a:rPr>
              <a:t>InnerExceptions</a:t>
            </a:r>
            <a:r>
              <a:rPr lang="en-US" dirty="0">
                <a:latin typeface="Consolas"/>
                <a:ea typeface="Consolas"/>
                <a:cs typeface="Consolas"/>
                <a:sym typeface="Consolas"/>
              </a:rPr>
              <a:t>, </a:t>
            </a:r>
            <a:r>
              <a:rPr lang="en-US" dirty="0" err="1">
                <a:latin typeface="Consolas"/>
                <a:ea typeface="Consolas"/>
                <a:cs typeface="Consolas"/>
                <a:sym typeface="Consolas"/>
              </a:rPr>
              <a:t>RetryAfter</a:t>
            </a:r>
            <a:r>
              <a:rPr lang="en-US" dirty="0">
                <a:latin typeface="Consolas"/>
                <a:ea typeface="Consolas"/>
                <a:cs typeface="Consolas"/>
                <a:sym typeface="Consolas"/>
              </a:rPr>
              <a:t>, Jitter</a:t>
            </a:r>
            <a:br>
              <a:rPr lang="en-US" dirty="0">
                <a:latin typeface="Consolas"/>
                <a:ea typeface="Consolas"/>
                <a:cs typeface="Consolas"/>
                <a:sym typeface="Consolas"/>
              </a:rPr>
            </a:br>
            <a:r>
              <a:rPr lang="en-GB" dirty="0">
                <a:solidFill>
                  <a:schemeClr val="tx1"/>
                </a:solidFill>
                <a:latin typeface="Consolas"/>
                <a:ea typeface="Consolas"/>
                <a:cs typeface="Consolas"/>
                <a:sym typeface="Consolas"/>
              </a:rPr>
              <a:t>2018 </a:t>
            </a:r>
            <a:r>
              <a:rPr lang="en-GB" dirty="0">
                <a:latin typeface="Consolas"/>
                <a:ea typeface="Consolas"/>
                <a:cs typeface="Consolas"/>
                <a:sym typeface="Consolas"/>
              </a:rPr>
              <a:t>Deep integration into .NET Core 2.1, </a:t>
            </a:r>
            <a:r>
              <a:rPr lang="en-GB" dirty="0" err="1">
                <a:latin typeface="Consolas"/>
                <a:ea typeface="Consolas"/>
                <a:cs typeface="Consolas"/>
                <a:sym typeface="Consolas"/>
              </a:rPr>
              <a:t>HttpClientFactory</a:t>
            </a:r>
            <a:br>
              <a:rPr lang="en-GB" dirty="0">
                <a:latin typeface="Consolas"/>
                <a:ea typeface="Consolas"/>
                <a:cs typeface="Consolas"/>
                <a:sym typeface="Consolas"/>
              </a:rPr>
            </a:br>
            <a:r>
              <a:rPr lang="en-GB" dirty="0">
                <a:solidFill>
                  <a:schemeClr val="tx1"/>
                </a:solidFill>
                <a:latin typeface="Consolas"/>
                <a:ea typeface="Consolas"/>
                <a:cs typeface="Consolas"/>
                <a:sym typeface="Consolas"/>
              </a:rPr>
              <a:t>2019 </a:t>
            </a:r>
            <a:r>
              <a:rPr lang="en-GB" dirty="0">
                <a:latin typeface="Consolas"/>
                <a:ea typeface="Consolas"/>
                <a:cs typeface="Consolas"/>
                <a:sym typeface="Consolas"/>
              </a:rPr>
              <a:t>Custom policies, </a:t>
            </a:r>
            <a:r>
              <a:rPr lang="en-GB" dirty="0" err="1">
                <a:latin typeface="Consolas"/>
                <a:ea typeface="Consolas"/>
                <a:cs typeface="Consolas"/>
                <a:sym typeface="Consolas"/>
              </a:rPr>
              <a:t>Sourcelink</a:t>
            </a:r>
            <a:r>
              <a:rPr lang="en-GB" dirty="0">
                <a:latin typeface="Consolas"/>
                <a:ea typeface="Consolas"/>
                <a:cs typeface="Consolas"/>
                <a:sym typeface="Consolas"/>
              </a:rPr>
              <a:t>, Simmy (chaos injection)</a:t>
            </a:r>
            <a:br>
              <a:rPr lang="en-GB" dirty="0">
                <a:latin typeface="Consolas"/>
                <a:ea typeface="Consolas"/>
                <a:cs typeface="Consolas"/>
                <a:sym typeface="Consolas"/>
              </a:rPr>
            </a:br>
            <a:r>
              <a:rPr lang="en-GB" dirty="0">
                <a:solidFill>
                  <a:schemeClr val="tx1"/>
                </a:solidFill>
                <a:latin typeface="Consolas"/>
                <a:ea typeface="Consolas"/>
                <a:cs typeface="Consolas"/>
                <a:sym typeface="Consolas"/>
              </a:rPr>
              <a:t>2023</a:t>
            </a:r>
            <a:r>
              <a:rPr lang="en-GB" dirty="0">
                <a:latin typeface="Consolas"/>
                <a:ea typeface="Consolas"/>
                <a:cs typeface="Consolas"/>
                <a:sym typeface="Consolas"/>
              </a:rPr>
              <a:t> Major overhaul with Microsoft .NET team for performance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Polly </a:t>
            </a:r>
            <a:r>
              <a:rPr lang="en-US" dirty="0">
                <a:solidFill>
                  <a:srgbClr val="FFF2CC"/>
                </a:solidFill>
                <a:latin typeface="Permanent Marker"/>
                <a:ea typeface="Permanent Marker"/>
                <a:cs typeface="Permanent Marker"/>
                <a:sym typeface="Permanent Marker"/>
              </a:rPr>
              <a:t>ADOPTION</a:t>
            </a:r>
            <a:endParaRPr lang="en" dirty="0">
              <a:solidFill>
                <a:srgbClr val="FFF2CC"/>
              </a:solidFill>
              <a:latin typeface="Permanent Marker"/>
              <a:ea typeface="Permanent Marker"/>
              <a:cs typeface="Permanent Marker"/>
              <a:sym typeface="Permanent Marker"/>
            </a:endParaRPr>
          </a:p>
        </p:txBody>
      </p:sp>
      <p:sp>
        <p:nvSpPr>
          <p:cNvPr id="90" name="Shape 90"/>
          <p:cNvSpPr txBox="1">
            <a:spLocks noGrp="1"/>
          </p:cNvSpPr>
          <p:nvPr>
            <p:ph type="body" idx="1"/>
          </p:nvPr>
        </p:nvSpPr>
        <p:spPr>
          <a:xfrm>
            <a:off x="514065" y="1152475"/>
            <a:ext cx="2584092" cy="3416400"/>
          </a:xfrm>
          <a:prstGeom prst="rect">
            <a:avLst/>
          </a:prstGeom>
        </p:spPr>
        <p:txBody>
          <a:bodyPr lIns="91425" tIns="91425" rIns="91425" bIns="91425" anchor="t" anchorCtr="0">
            <a:noAutofit/>
          </a:bodyPr>
          <a:lstStyle/>
          <a:p>
            <a:pPr lvl="0">
              <a:spcBef>
                <a:spcPts val="0"/>
              </a:spcBef>
              <a:buNone/>
            </a:pPr>
            <a:r>
              <a:rPr lang="en" dirty="0">
                <a:latin typeface="Consolas"/>
                <a:ea typeface="Consolas"/>
                <a:cs typeface="Consolas"/>
                <a:sym typeface="Consolas"/>
              </a:rPr>
              <a:t>Cumulative for all Polly </a:t>
            </a:r>
            <a:r>
              <a:rPr lang="en-US" dirty="0">
                <a:latin typeface="Consolas"/>
                <a:ea typeface="Consolas"/>
                <a:cs typeface="Consolas"/>
                <a:sym typeface="Consolas"/>
              </a:rPr>
              <a:t>packages since May 2023: </a:t>
            </a:r>
            <a:r>
              <a:rPr lang="en-US" dirty="0">
                <a:solidFill>
                  <a:schemeClr val="tx1"/>
                </a:solidFill>
                <a:latin typeface="Consolas"/>
                <a:ea typeface="Consolas"/>
                <a:cs typeface="Consolas"/>
                <a:sym typeface="Consolas"/>
              </a:rPr>
              <a:t>~685 million</a:t>
            </a:r>
          </a:p>
          <a:p>
            <a:pPr lvl="0"/>
            <a:r>
              <a:rPr lang="en-US" dirty="0">
                <a:latin typeface="Consolas"/>
                <a:ea typeface="Consolas"/>
                <a:cs typeface="Consolas"/>
                <a:sym typeface="Consolas"/>
              </a:rPr>
              <a:t>Directly used by </a:t>
            </a:r>
            <a:r>
              <a:rPr lang="en-US" dirty="0">
                <a:solidFill>
                  <a:schemeClr val="tx1"/>
                </a:solidFill>
                <a:latin typeface="Consolas"/>
                <a:ea typeface="Consolas"/>
                <a:cs typeface="Consolas"/>
                <a:sym typeface="Consolas"/>
              </a:rPr>
              <a:t>~2.3k NuGet packages</a:t>
            </a:r>
          </a:p>
          <a:p>
            <a:pPr lvl="0"/>
            <a:r>
              <a:rPr lang="en-US" dirty="0">
                <a:latin typeface="Consolas"/>
                <a:sym typeface="Consolas"/>
              </a:rPr>
              <a:t>Used by</a:t>
            </a:r>
            <a:r>
              <a:rPr lang="en-US" dirty="0">
                <a:solidFill>
                  <a:schemeClr val="tx1"/>
                </a:solidFill>
                <a:latin typeface="Consolas"/>
                <a:ea typeface="Consolas"/>
                <a:cs typeface="Consolas"/>
                <a:sym typeface="Consolas"/>
              </a:rPr>
              <a:t> .NET Resilience libraries</a:t>
            </a:r>
          </a:p>
        </p:txBody>
      </p:sp>
      <p:pic>
        <p:nvPicPr>
          <p:cNvPr id="4" name="Picture 3"/>
          <p:cNvPicPr>
            <a:picLocks noChangeAspect="1"/>
          </p:cNvPicPr>
          <p:nvPr/>
        </p:nvPicPr>
        <p:blipFill>
          <a:blip r:embed="rId3"/>
          <a:srcRect/>
          <a:stretch/>
        </p:blipFill>
        <p:spPr>
          <a:xfrm>
            <a:off x="3386532" y="1431862"/>
            <a:ext cx="5445768" cy="3054721"/>
          </a:xfrm>
          <a:prstGeom prst="rect">
            <a:avLst/>
          </a:prstGeom>
        </p:spPr>
      </p:pic>
    </p:spTree>
    <p:extLst>
      <p:ext uri="{BB962C8B-B14F-4D97-AF65-F5344CB8AC3E}">
        <p14:creationId xmlns:p14="http://schemas.microsoft.com/office/powerpoint/2010/main" val="868222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Polly </a:t>
            </a:r>
            <a:r>
              <a:rPr lang="en-US" dirty="0">
                <a:solidFill>
                  <a:srgbClr val="FFF2CC"/>
                </a:solidFill>
                <a:latin typeface="Permanent Marker"/>
                <a:ea typeface="Permanent Marker"/>
                <a:cs typeface="Permanent Marker"/>
                <a:sym typeface="Permanent Marker"/>
              </a:rPr>
              <a:t>v8 vs. v7</a:t>
            </a:r>
            <a:endParaRPr lang="en" dirty="0">
              <a:solidFill>
                <a:srgbClr val="FFF2CC"/>
              </a:solidFill>
              <a:latin typeface="Permanent Marker"/>
              <a:ea typeface="Permanent Marker"/>
              <a:cs typeface="Permanent Marker"/>
              <a:sym typeface="Permanent Marker"/>
            </a:endParaRPr>
          </a:p>
        </p:txBody>
      </p:sp>
      <p:sp>
        <p:nvSpPr>
          <p:cNvPr id="90" name="Shape 90"/>
          <p:cNvSpPr txBox="1">
            <a:spLocks noGrp="1"/>
          </p:cNvSpPr>
          <p:nvPr>
            <p:ph type="body" idx="1"/>
          </p:nvPr>
        </p:nvSpPr>
        <p:spPr>
          <a:xfrm>
            <a:off x="514065" y="1152475"/>
            <a:ext cx="8232538" cy="3416400"/>
          </a:xfrm>
          <a:prstGeom prst="rect">
            <a:avLst/>
          </a:prstGeom>
        </p:spPr>
        <p:txBody>
          <a:bodyPr lIns="91425" tIns="91425" rIns="91425" bIns="91425" anchor="t" anchorCtr="0">
            <a:noAutofit/>
          </a:bodyPr>
          <a:lstStyle/>
          <a:p>
            <a:pPr marL="285750" lvl="0" indent="-285750">
              <a:spcBef>
                <a:spcPts val="0"/>
              </a:spcBef>
              <a:buFont typeface="Arial" panose="020B0604020202020204" pitchFamily="34" charset="0"/>
              <a:buChar char="•"/>
            </a:pPr>
            <a:r>
              <a:rPr lang="en-US" sz="1600" dirty="0">
                <a:solidFill>
                  <a:schemeClr val="tx1"/>
                </a:solidFill>
                <a:latin typeface="Consolas"/>
                <a:ea typeface="Consolas"/>
                <a:cs typeface="Consolas"/>
                <a:sym typeface="Consolas"/>
              </a:rPr>
              <a:t>The term Policy is now replaced with Strategy</a:t>
            </a:r>
            <a:endParaRPr lang="en-US" sz="1600" dirty="0">
              <a:latin typeface="Consolas"/>
              <a:ea typeface="Consolas"/>
              <a:cs typeface="Consolas"/>
              <a:sym typeface="Consolas"/>
            </a:endParaRPr>
          </a:p>
          <a:p>
            <a:pPr marL="285750" lvl="0" indent="-285750">
              <a:spcBef>
                <a:spcPts val="0"/>
              </a:spcBef>
              <a:buFont typeface="Arial" panose="020B0604020202020204" pitchFamily="34" charset="0"/>
              <a:buChar char="•"/>
            </a:pPr>
            <a:r>
              <a:rPr lang="en-US" sz="1600" dirty="0">
                <a:solidFill>
                  <a:schemeClr val="tx1"/>
                </a:solidFill>
                <a:latin typeface="Consolas"/>
                <a:ea typeface="Consolas"/>
                <a:cs typeface="Consolas"/>
                <a:sym typeface="Consolas"/>
              </a:rPr>
              <a:t>Resilience Pipelines</a:t>
            </a:r>
            <a:r>
              <a:rPr lang="en-US" sz="1600" dirty="0">
                <a:latin typeface="Consolas"/>
                <a:ea typeface="Consolas"/>
                <a:cs typeface="Consolas"/>
                <a:sym typeface="Consolas"/>
              </a:rPr>
              <a:t>: </a:t>
            </a:r>
            <a:r>
              <a:rPr lang="en-US" sz="1400" dirty="0">
                <a:latin typeface="Consolas"/>
                <a:ea typeface="Consolas"/>
                <a:cs typeface="Consolas"/>
                <a:sym typeface="Consolas"/>
              </a:rPr>
              <a:t>Combines one or more resilience strategies - similar to the Policy Wrap in previous versions</a:t>
            </a:r>
            <a:endParaRPr lang="en-US" sz="1600" dirty="0">
              <a:latin typeface="Consolas"/>
              <a:ea typeface="Consolas"/>
              <a:cs typeface="Consolas"/>
              <a:sym typeface="Consolas"/>
            </a:endParaRPr>
          </a:p>
          <a:p>
            <a:pPr marL="285750" lvl="0" indent="-285750">
              <a:spcBef>
                <a:spcPts val="0"/>
              </a:spcBef>
              <a:buFont typeface="Arial" panose="020B0604020202020204" pitchFamily="34" charset="0"/>
              <a:buChar char="•"/>
            </a:pPr>
            <a:r>
              <a:rPr lang="en-US" sz="1600" dirty="0">
                <a:solidFill>
                  <a:schemeClr val="tx1"/>
                </a:solidFill>
                <a:latin typeface="Consolas"/>
                <a:ea typeface="Consolas"/>
                <a:cs typeface="Consolas"/>
                <a:sym typeface="Consolas"/>
              </a:rPr>
              <a:t>Unified sync and async flows</a:t>
            </a:r>
            <a:r>
              <a:rPr lang="en-US" sz="1600" dirty="0">
                <a:latin typeface="Consolas"/>
                <a:ea typeface="Consolas"/>
                <a:cs typeface="Consolas"/>
                <a:sym typeface="Consolas"/>
              </a:rPr>
              <a:t>: </a:t>
            </a:r>
            <a:r>
              <a:rPr lang="en-US" sz="1400" dirty="0">
                <a:latin typeface="Consolas"/>
                <a:ea typeface="Consolas"/>
                <a:cs typeface="Consolas"/>
                <a:sym typeface="Consolas"/>
              </a:rPr>
              <a:t>The resilience pipeline supports both synchronous and asynchronous execution flows</a:t>
            </a:r>
            <a:endParaRPr lang="en-US" sz="1600" dirty="0">
              <a:latin typeface="Consolas"/>
              <a:ea typeface="Consolas"/>
              <a:cs typeface="Consolas"/>
              <a:sym typeface="Consolas"/>
            </a:endParaRPr>
          </a:p>
          <a:p>
            <a:pPr marL="285750" lvl="0" indent="-285750">
              <a:spcBef>
                <a:spcPts val="0"/>
              </a:spcBef>
              <a:buFont typeface="Arial" panose="020B0604020202020204" pitchFamily="34" charset="0"/>
              <a:buChar char="•"/>
            </a:pPr>
            <a:r>
              <a:rPr lang="en-US" sz="1600" dirty="0">
                <a:solidFill>
                  <a:schemeClr val="tx1"/>
                </a:solidFill>
                <a:latin typeface="Consolas"/>
                <a:ea typeface="Consolas"/>
                <a:cs typeface="Consolas"/>
                <a:sym typeface="Consolas"/>
              </a:rPr>
              <a:t>Native async support from the start</a:t>
            </a:r>
            <a:endParaRPr lang="en-US" sz="1600" dirty="0">
              <a:latin typeface="Consolas"/>
              <a:ea typeface="Consolas"/>
              <a:cs typeface="Consolas"/>
              <a:sym typeface="Consolas"/>
            </a:endParaRPr>
          </a:p>
          <a:p>
            <a:pPr marL="285750" lvl="0" indent="-285750">
              <a:spcBef>
                <a:spcPts val="0"/>
              </a:spcBef>
              <a:buFont typeface="Arial" panose="020B0604020202020204" pitchFamily="34" charset="0"/>
              <a:buChar char="•"/>
            </a:pPr>
            <a:r>
              <a:rPr lang="en-US" sz="1600" dirty="0">
                <a:solidFill>
                  <a:schemeClr val="tx1"/>
                </a:solidFill>
                <a:latin typeface="Consolas"/>
                <a:ea typeface="Consolas"/>
                <a:cs typeface="Consolas"/>
                <a:sym typeface="Consolas"/>
              </a:rPr>
              <a:t>No static APIs</a:t>
            </a:r>
            <a:r>
              <a:rPr lang="en-US" sz="1600" dirty="0">
                <a:latin typeface="Consolas"/>
                <a:ea typeface="Consolas"/>
                <a:cs typeface="Consolas"/>
                <a:sym typeface="Consolas"/>
              </a:rPr>
              <a:t>: </a:t>
            </a:r>
            <a:r>
              <a:rPr lang="en-US" sz="1400" dirty="0">
                <a:latin typeface="Consolas"/>
                <a:ea typeface="Consolas"/>
                <a:cs typeface="Consolas"/>
                <a:sym typeface="Consolas"/>
              </a:rPr>
              <a:t>Improves testability, extensibility, and ease of use</a:t>
            </a:r>
            <a:endParaRPr lang="en-US" sz="1600" dirty="0">
              <a:latin typeface="Consolas"/>
              <a:ea typeface="Consolas"/>
              <a:cs typeface="Consolas"/>
              <a:sym typeface="Consolas"/>
            </a:endParaRPr>
          </a:p>
          <a:p>
            <a:pPr marL="285750" lvl="0" indent="-285750">
              <a:spcBef>
                <a:spcPts val="0"/>
              </a:spcBef>
              <a:buFont typeface="Arial" panose="020B0604020202020204" pitchFamily="34" charset="0"/>
              <a:buChar char="•"/>
            </a:pPr>
            <a:r>
              <a:rPr lang="en-US" sz="1600" dirty="0">
                <a:solidFill>
                  <a:schemeClr val="tx1"/>
                </a:solidFill>
                <a:latin typeface="Consolas"/>
                <a:ea typeface="Consolas"/>
                <a:cs typeface="Consolas"/>
                <a:sym typeface="Consolas"/>
              </a:rPr>
              <a:t>Options-based configuration</a:t>
            </a:r>
            <a:endParaRPr lang="en-US" sz="1600" dirty="0">
              <a:latin typeface="Consolas"/>
              <a:ea typeface="Consolas"/>
              <a:cs typeface="Consolas"/>
              <a:sym typeface="Consolas"/>
            </a:endParaRPr>
          </a:p>
          <a:p>
            <a:pPr marL="285750" lvl="0" indent="-285750">
              <a:spcBef>
                <a:spcPts val="0"/>
              </a:spcBef>
              <a:buFont typeface="Arial" panose="020B0604020202020204" pitchFamily="34" charset="0"/>
              <a:buChar char="•"/>
            </a:pPr>
            <a:r>
              <a:rPr lang="en-US" sz="1600" dirty="0">
                <a:solidFill>
                  <a:schemeClr val="tx1"/>
                </a:solidFill>
                <a:latin typeface="Consolas"/>
                <a:ea typeface="Consolas"/>
                <a:cs typeface="Consolas"/>
                <a:sym typeface="Consolas"/>
              </a:rPr>
              <a:t>Built-in telemetry</a:t>
            </a:r>
            <a:endParaRPr lang="en-US" sz="1600" dirty="0">
              <a:latin typeface="Consolas"/>
              <a:ea typeface="Consolas"/>
              <a:cs typeface="Consolas"/>
              <a:sym typeface="Consolas"/>
            </a:endParaRPr>
          </a:p>
        </p:txBody>
      </p:sp>
    </p:spTree>
    <p:extLst>
      <p:ext uri="{BB962C8B-B14F-4D97-AF65-F5344CB8AC3E}">
        <p14:creationId xmlns:p14="http://schemas.microsoft.com/office/powerpoint/2010/main" val="3274595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Polly </a:t>
            </a:r>
            <a:r>
              <a:rPr lang="en-US" dirty="0">
                <a:solidFill>
                  <a:srgbClr val="FFF2CC"/>
                </a:solidFill>
                <a:latin typeface="Permanent Marker"/>
                <a:ea typeface="Permanent Marker"/>
                <a:cs typeface="Permanent Marker"/>
                <a:sym typeface="Permanent Marker"/>
              </a:rPr>
              <a:t>v8 Performance Improvements</a:t>
            </a:r>
            <a:endParaRPr lang="en" dirty="0">
              <a:solidFill>
                <a:srgbClr val="FFF2CC"/>
              </a:solidFill>
              <a:latin typeface="Permanent Marker"/>
              <a:ea typeface="Permanent Marker"/>
              <a:cs typeface="Permanent Marker"/>
              <a:sym typeface="Permanent Marker"/>
            </a:endParaRPr>
          </a:p>
        </p:txBody>
      </p:sp>
      <p:sp>
        <p:nvSpPr>
          <p:cNvPr id="90" name="Shape 90"/>
          <p:cNvSpPr txBox="1">
            <a:spLocks noGrp="1"/>
          </p:cNvSpPr>
          <p:nvPr>
            <p:ph type="body" idx="1"/>
          </p:nvPr>
        </p:nvSpPr>
        <p:spPr>
          <a:xfrm>
            <a:off x="514065" y="1152475"/>
            <a:ext cx="8232538" cy="3416400"/>
          </a:xfrm>
          <a:prstGeom prst="rect">
            <a:avLst/>
          </a:prstGeom>
        </p:spPr>
        <p:txBody>
          <a:bodyPr lIns="91425" tIns="91425" rIns="91425" bIns="91425" anchor="t" anchorCtr="0">
            <a:noAutofit/>
          </a:bodyPr>
          <a:lstStyle/>
          <a:p>
            <a:pPr lvl="0">
              <a:spcBef>
                <a:spcPts val="0"/>
              </a:spcBef>
              <a:buNone/>
            </a:pPr>
            <a:r>
              <a:rPr lang="en-US" dirty="0">
                <a:latin typeface="Consolas"/>
                <a:ea typeface="Consolas"/>
                <a:cs typeface="Consolas"/>
                <a:sym typeface="Consolas"/>
              </a:rPr>
              <a:t>Polly v8 vastly improves performance and memory usage. It avoids allocations wherever possible, and we continuously track performance with comprehensive benchmarks</a:t>
            </a:r>
          </a:p>
          <a:p>
            <a:pPr lvl="0">
              <a:spcBef>
                <a:spcPts val="0"/>
              </a:spcBef>
              <a:buNone/>
            </a:pPr>
            <a:r>
              <a:rPr lang="en-US" dirty="0">
                <a:latin typeface="Consolas"/>
                <a:ea typeface="Consolas"/>
                <a:cs typeface="Consolas"/>
                <a:sym typeface="Consolas"/>
              </a:rPr>
              <a:t>Benchmarks for advanced pipeline using Timeout (outer), Rate limiter, Retry, Circuit breaker, Timeout (inner):</a:t>
            </a:r>
          </a:p>
        </p:txBody>
      </p:sp>
      <p:graphicFrame>
        <p:nvGraphicFramePr>
          <p:cNvPr id="2" name="Table 1">
            <a:extLst>
              <a:ext uri="{FF2B5EF4-FFF2-40B4-BE49-F238E27FC236}">
                <a16:creationId xmlns:a16="http://schemas.microsoft.com/office/drawing/2014/main" id="{D170D2A8-BE20-AA9F-3E5C-FA8DF85CF4DA}"/>
              </a:ext>
            </a:extLst>
          </p:cNvPr>
          <p:cNvGraphicFramePr>
            <a:graphicFrameLocks noGrp="1"/>
          </p:cNvGraphicFramePr>
          <p:nvPr>
            <p:extLst>
              <p:ext uri="{D42A27DB-BD31-4B8C-83A1-F6EECF244321}">
                <p14:modId xmlns:p14="http://schemas.microsoft.com/office/powerpoint/2010/main" val="4172374979"/>
              </p:ext>
            </p:extLst>
          </p:nvPr>
        </p:nvGraphicFramePr>
        <p:xfrm>
          <a:off x="311700" y="3357355"/>
          <a:ext cx="8520597" cy="1341120"/>
        </p:xfrm>
        <a:graphic>
          <a:graphicData uri="http://schemas.openxmlformats.org/drawingml/2006/table">
            <a:tbl>
              <a:tblPr/>
              <a:tblGrid>
                <a:gridCol w="1062642">
                  <a:extLst>
                    <a:ext uri="{9D8B030D-6E8A-4147-A177-3AD203B41FA5}">
                      <a16:colId xmlns:a16="http://schemas.microsoft.com/office/drawing/2014/main" val="3889904203"/>
                    </a:ext>
                  </a:extLst>
                </a:gridCol>
                <a:gridCol w="830824">
                  <a:extLst>
                    <a:ext uri="{9D8B030D-6E8A-4147-A177-3AD203B41FA5}">
                      <a16:colId xmlns:a16="http://schemas.microsoft.com/office/drawing/2014/main" val="2981224619"/>
                    </a:ext>
                  </a:extLst>
                </a:gridCol>
                <a:gridCol w="946733">
                  <a:extLst>
                    <a:ext uri="{9D8B030D-6E8A-4147-A177-3AD203B41FA5}">
                      <a16:colId xmlns:a16="http://schemas.microsoft.com/office/drawing/2014/main" val="191480128"/>
                    </a:ext>
                  </a:extLst>
                </a:gridCol>
                <a:gridCol w="946733">
                  <a:extLst>
                    <a:ext uri="{9D8B030D-6E8A-4147-A177-3AD203B41FA5}">
                      <a16:colId xmlns:a16="http://schemas.microsoft.com/office/drawing/2014/main" val="1270144259"/>
                    </a:ext>
                  </a:extLst>
                </a:gridCol>
                <a:gridCol w="681712">
                  <a:extLst>
                    <a:ext uri="{9D8B030D-6E8A-4147-A177-3AD203B41FA5}">
                      <a16:colId xmlns:a16="http://schemas.microsoft.com/office/drawing/2014/main" val="3502449996"/>
                    </a:ext>
                  </a:extLst>
                </a:gridCol>
                <a:gridCol w="883534">
                  <a:extLst>
                    <a:ext uri="{9D8B030D-6E8A-4147-A177-3AD203B41FA5}">
                      <a16:colId xmlns:a16="http://schemas.microsoft.com/office/drawing/2014/main" val="3275845959"/>
                    </a:ext>
                  </a:extLst>
                </a:gridCol>
                <a:gridCol w="817945">
                  <a:extLst>
                    <a:ext uri="{9D8B030D-6E8A-4147-A177-3AD203B41FA5}">
                      <a16:colId xmlns:a16="http://schemas.microsoft.com/office/drawing/2014/main" val="2930660358"/>
                    </a:ext>
                  </a:extLst>
                </a:gridCol>
                <a:gridCol w="1061012">
                  <a:extLst>
                    <a:ext uri="{9D8B030D-6E8A-4147-A177-3AD203B41FA5}">
                      <a16:colId xmlns:a16="http://schemas.microsoft.com/office/drawing/2014/main" val="1591320131"/>
                    </a:ext>
                  </a:extLst>
                </a:gridCol>
                <a:gridCol w="1289462">
                  <a:extLst>
                    <a:ext uri="{9D8B030D-6E8A-4147-A177-3AD203B41FA5}">
                      <a16:colId xmlns:a16="http://schemas.microsoft.com/office/drawing/2014/main" val="3215250423"/>
                    </a:ext>
                  </a:extLst>
                </a:gridCol>
              </a:tblGrid>
              <a:tr h="0">
                <a:tc>
                  <a:txBody>
                    <a:bodyPr/>
                    <a:lstStyle/>
                    <a:p>
                      <a:pPr algn="l"/>
                      <a:r>
                        <a:rPr lang="en-US" dirty="0">
                          <a:effectLst/>
                        </a:rPr>
                        <a:t>Method</a:t>
                      </a:r>
                    </a:p>
                  </a:txBody>
                  <a:tcPr>
                    <a:lnL w="12700" cap="flat" cmpd="sng" algn="ctr">
                      <a:solidFill>
                        <a:srgbClr val="2014AC"/>
                      </a:solidFill>
                      <a:prstDash val="solid"/>
                      <a:round/>
                      <a:headEnd type="none" w="med" len="med"/>
                      <a:tailEnd type="none" w="med" len="med"/>
                    </a:lnL>
                    <a:lnR w="12700" cap="flat" cmpd="sng" algn="ctr">
                      <a:solidFill>
                        <a:srgbClr val="601BAC"/>
                      </a:solidFill>
                      <a:prstDash val="solid"/>
                      <a:round/>
                      <a:headEnd type="none" w="med" len="med"/>
                      <a:tailEnd type="none" w="med" len="med"/>
                    </a:lnR>
                    <a:lnT w="12700" cap="flat" cmpd="sng" algn="ctr">
                      <a:solidFill>
                        <a:srgbClr val="2014AC"/>
                      </a:solidFill>
                      <a:prstDash val="solid"/>
                      <a:round/>
                      <a:headEnd type="none" w="med" len="med"/>
                      <a:tailEnd type="none" w="med" len="med"/>
                    </a:lnT>
                    <a:lnB w="12700" cap="flat" cmpd="sng" algn="ctr">
                      <a:solidFill>
                        <a:srgbClr val="A023AC"/>
                      </a:solidFill>
                      <a:prstDash val="solid"/>
                      <a:round/>
                      <a:headEnd type="none" w="med" len="med"/>
                      <a:tailEnd type="none" w="med" len="med"/>
                    </a:lnB>
                    <a:solidFill>
                      <a:srgbClr val="212529"/>
                    </a:solidFill>
                  </a:tcPr>
                </a:tc>
                <a:tc>
                  <a:txBody>
                    <a:bodyPr/>
                    <a:lstStyle/>
                    <a:p>
                      <a:pPr algn="r"/>
                      <a:r>
                        <a:rPr lang="en-US" dirty="0">
                          <a:effectLst/>
                        </a:rPr>
                        <a:t>Mean</a:t>
                      </a:r>
                    </a:p>
                  </a:txBody>
                  <a:tcPr>
                    <a:lnL w="12700" cap="flat" cmpd="sng" algn="ctr">
                      <a:solidFill>
                        <a:srgbClr val="601BAC"/>
                      </a:solidFill>
                      <a:prstDash val="solid"/>
                      <a:round/>
                      <a:headEnd type="none" w="med" len="med"/>
                      <a:tailEnd type="none" w="med" len="med"/>
                    </a:lnL>
                    <a:lnR w="12700" cap="flat" cmpd="sng" algn="ctr">
                      <a:solidFill>
                        <a:srgbClr val="0019AC"/>
                      </a:solidFill>
                      <a:prstDash val="solid"/>
                      <a:round/>
                      <a:headEnd type="none" w="med" len="med"/>
                      <a:tailEnd type="none" w="med" len="med"/>
                    </a:lnR>
                    <a:lnT w="12700" cap="flat" cmpd="sng" algn="ctr">
                      <a:solidFill>
                        <a:srgbClr val="601BAC"/>
                      </a:solidFill>
                      <a:prstDash val="solid"/>
                      <a:round/>
                      <a:headEnd type="none" w="med" len="med"/>
                      <a:tailEnd type="none" w="med" len="med"/>
                    </a:lnT>
                    <a:lnB w="12700" cap="flat" cmpd="sng" algn="ctr">
                      <a:solidFill>
                        <a:srgbClr val="8021AC"/>
                      </a:solidFill>
                      <a:prstDash val="solid"/>
                      <a:round/>
                      <a:headEnd type="none" w="med" len="med"/>
                      <a:tailEnd type="none" w="med" len="med"/>
                    </a:lnB>
                    <a:solidFill>
                      <a:srgbClr val="212529"/>
                    </a:solidFill>
                  </a:tcPr>
                </a:tc>
                <a:tc>
                  <a:txBody>
                    <a:bodyPr/>
                    <a:lstStyle/>
                    <a:p>
                      <a:pPr algn="r"/>
                      <a:r>
                        <a:rPr lang="en-US" dirty="0">
                          <a:effectLst/>
                        </a:rPr>
                        <a:t>Error</a:t>
                      </a:r>
                    </a:p>
                  </a:txBody>
                  <a:tcPr>
                    <a:lnL w="12700" cap="flat" cmpd="sng" algn="ctr">
                      <a:solidFill>
                        <a:srgbClr val="0019AC"/>
                      </a:solidFill>
                      <a:prstDash val="solid"/>
                      <a:round/>
                      <a:headEnd type="none" w="med" len="med"/>
                      <a:tailEnd type="none" w="med" len="med"/>
                    </a:lnL>
                    <a:lnR w="12700" cap="flat" cmpd="sng" algn="ctr">
                      <a:solidFill>
                        <a:srgbClr val="2019AC"/>
                      </a:solidFill>
                      <a:prstDash val="solid"/>
                      <a:round/>
                      <a:headEnd type="none" w="med" len="med"/>
                      <a:tailEnd type="none" w="med" len="med"/>
                    </a:lnR>
                    <a:lnT w="12700" cap="flat" cmpd="sng" algn="ctr">
                      <a:solidFill>
                        <a:srgbClr val="0019AC"/>
                      </a:solidFill>
                      <a:prstDash val="solid"/>
                      <a:round/>
                      <a:headEnd type="none" w="med" len="med"/>
                      <a:tailEnd type="none" w="med" len="med"/>
                    </a:lnT>
                    <a:lnB w="12700" cap="flat" cmpd="sng" algn="ctr">
                      <a:solidFill>
                        <a:srgbClr val="E022AC"/>
                      </a:solidFill>
                      <a:prstDash val="solid"/>
                      <a:round/>
                      <a:headEnd type="none" w="med" len="med"/>
                      <a:tailEnd type="none" w="med" len="med"/>
                    </a:lnB>
                    <a:solidFill>
                      <a:srgbClr val="212529"/>
                    </a:solidFill>
                  </a:tcPr>
                </a:tc>
                <a:tc>
                  <a:txBody>
                    <a:bodyPr/>
                    <a:lstStyle/>
                    <a:p>
                      <a:pPr algn="r"/>
                      <a:r>
                        <a:rPr lang="en-US">
                          <a:effectLst/>
                        </a:rPr>
                        <a:t>StdDev</a:t>
                      </a:r>
                    </a:p>
                  </a:txBody>
                  <a:tcPr>
                    <a:lnL w="12700" cap="flat" cmpd="sng" algn="ctr">
                      <a:solidFill>
                        <a:srgbClr val="2019AC"/>
                      </a:solidFill>
                      <a:prstDash val="solid"/>
                      <a:round/>
                      <a:headEnd type="none" w="med" len="med"/>
                      <a:tailEnd type="none" w="med" len="med"/>
                    </a:lnL>
                    <a:lnR w="12700" cap="flat" cmpd="sng" algn="ctr">
                      <a:solidFill>
                        <a:srgbClr val="2016AC"/>
                      </a:solidFill>
                      <a:prstDash val="solid"/>
                      <a:round/>
                      <a:headEnd type="none" w="med" len="med"/>
                      <a:tailEnd type="none" w="med" len="med"/>
                    </a:lnR>
                    <a:lnT w="12700" cap="flat" cmpd="sng" algn="ctr">
                      <a:solidFill>
                        <a:srgbClr val="2019AC"/>
                      </a:solidFill>
                      <a:prstDash val="solid"/>
                      <a:round/>
                      <a:headEnd type="none" w="med" len="med"/>
                      <a:tailEnd type="none" w="med" len="med"/>
                    </a:lnT>
                    <a:lnB w="12700" cap="flat" cmpd="sng" algn="ctr">
                      <a:solidFill>
                        <a:srgbClr val="801CAC"/>
                      </a:solidFill>
                      <a:prstDash val="solid"/>
                      <a:round/>
                      <a:headEnd type="none" w="med" len="med"/>
                      <a:tailEnd type="none" w="med" len="med"/>
                    </a:lnB>
                    <a:solidFill>
                      <a:srgbClr val="212529"/>
                    </a:solidFill>
                  </a:tcPr>
                </a:tc>
                <a:tc>
                  <a:txBody>
                    <a:bodyPr/>
                    <a:lstStyle/>
                    <a:p>
                      <a:pPr algn="r"/>
                      <a:r>
                        <a:rPr lang="en-US" dirty="0">
                          <a:effectLst/>
                        </a:rPr>
                        <a:t>Ratio</a:t>
                      </a:r>
                    </a:p>
                  </a:txBody>
                  <a:tcPr>
                    <a:lnL w="12700" cap="flat" cmpd="sng" algn="ctr">
                      <a:solidFill>
                        <a:srgbClr val="2016AC"/>
                      </a:solidFill>
                      <a:prstDash val="solid"/>
                      <a:round/>
                      <a:headEnd type="none" w="med" len="med"/>
                      <a:tailEnd type="none" w="med" len="med"/>
                    </a:lnL>
                    <a:lnR w="12700" cap="flat" cmpd="sng" algn="ctr">
                      <a:solidFill>
                        <a:srgbClr val="201BAC"/>
                      </a:solidFill>
                      <a:prstDash val="solid"/>
                      <a:round/>
                      <a:headEnd type="none" w="med" len="med"/>
                      <a:tailEnd type="none" w="med" len="med"/>
                    </a:lnR>
                    <a:lnT w="12700" cap="flat" cmpd="sng" algn="ctr">
                      <a:solidFill>
                        <a:srgbClr val="2016AC"/>
                      </a:solidFill>
                      <a:prstDash val="solid"/>
                      <a:round/>
                      <a:headEnd type="none" w="med" len="med"/>
                      <a:tailEnd type="none" w="med" len="med"/>
                    </a:lnT>
                    <a:lnB w="12700" cap="flat" cmpd="sng" algn="ctr">
                      <a:solidFill>
                        <a:srgbClr val="2020AC"/>
                      </a:solidFill>
                      <a:prstDash val="solid"/>
                      <a:round/>
                      <a:headEnd type="none" w="med" len="med"/>
                      <a:tailEnd type="none" w="med" len="med"/>
                    </a:lnB>
                    <a:solidFill>
                      <a:srgbClr val="212529"/>
                    </a:solidFill>
                  </a:tcPr>
                </a:tc>
                <a:tc>
                  <a:txBody>
                    <a:bodyPr/>
                    <a:lstStyle/>
                    <a:p>
                      <a:pPr algn="r"/>
                      <a:r>
                        <a:rPr lang="en-US">
                          <a:effectLst/>
                        </a:rPr>
                        <a:t>RatioSD</a:t>
                      </a:r>
                    </a:p>
                  </a:txBody>
                  <a:tcPr>
                    <a:lnL w="12700" cap="flat" cmpd="sng" algn="ctr">
                      <a:solidFill>
                        <a:srgbClr val="201BAC"/>
                      </a:solidFill>
                      <a:prstDash val="solid"/>
                      <a:round/>
                      <a:headEnd type="none" w="med" len="med"/>
                      <a:tailEnd type="none" w="med" len="med"/>
                    </a:lnL>
                    <a:lnR w="12700" cap="flat" cmpd="sng" algn="ctr">
                      <a:solidFill>
                        <a:srgbClr val="2015AC"/>
                      </a:solidFill>
                      <a:prstDash val="solid"/>
                      <a:round/>
                      <a:headEnd type="none" w="med" len="med"/>
                      <a:tailEnd type="none" w="med" len="med"/>
                    </a:lnR>
                    <a:lnT w="12700" cap="flat" cmpd="sng" algn="ctr">
                      <a:solidFill>
                        <a:srgbClr val="201BAC"/>
                      </a:solidFill>
                      <a:prstDash val="solid"/>
                      <a:round/>
                      <a:headEnd type="none" w="med" len="med"/>
                      <a:tailEnd type="none" w="med" len="med"/>
                    </a:lnT>
                    <a:lnB w="12700" cap="flat" cmpd="sng" algn="ctr">
                      <a:solidFill>
                        <a:srgbClr val="E01FAC"/>
                      </a:solidFill>
                      <a:prstDash val="solid"/>
                      <a:round/>
                      <a:headEnd type="none" w="med" len="med"/>
                      <a:tailEnd type="none" w="med" len="med"/>
                    </a:lnB>
                    <a:solidFill>
                      <a:srgbClr val="212529"/>
                    </a:solidFill>
                  </a:tcPr>
                </a:tc>
                <a:tc>
                  <a:txBody>
                    <a:bodyPr/>
                    <a:lstStyle/>
                    <a:p>
                      <a:pPr algn="r"/>
                      <a:r>
                        <a:rPr lang="en-US">
                          <a:effectLst/>
                        </a:rPr>
                        <a:t>Gen0</a:t>
                      </a:r>
                    </a:p>
                  </a:txBody>
                  <a:tcPr>
                    <a:lnL w="12700" cap="flat" cmpd="sng" algn="ctr">
                      <a:solidFill>
                        <a:srgbClr val="2015AC"/>
                      </a:solidFill>
                      <a:prstDash val="solid"/>
                      <a:round/>
                      <a:headEnd type="none" w="med" len="med"/>
                      <a:tailEnd type="none" w="med" len="med"/>
                    </a:lnL>
                    <a:lnR w="12700" cap="flat" cmpd="sng" algn="ctr">
                      <a:solidFill>
                        <a:srgbClr val="A015AC"/>
                      </a:solidFill>
                      <a:prstDash val="solid"/>
                      <a:round/>
                      <a:headEnd type="none" w="med" len="med"/>
                      <a:tailEnd type="none" w="med" len="med"/>
                    </a:lnR>
                    <a:lnT w="12700" cap="flat" cmpd="sng" algn="ctr">
                      <a:solidFill>
                        <a:srgbClr val="2015AC"/>
                      </a:solidFill>
                      <a:prstDash val="solid"/>
                      <a:round/>
                      <a:headEnd type="none" w="med" len="med"/>
                      <a:tailEnd type="none" w="med" len="med"/>
                    </a:lnT>
                    <a:lnB w="12700" cap="flat" cmpd="sng" algn="ctr">
                      <a:solidFill>
                        <a:srgbClr val="C01DAC"/>
                      </a:solidFill>
                      <a:prstDash val="solid"/>
                      <a:round/>
                      <a:headEnd type="none" w="med" len="med"/>
                      <a:tailEnd type="none" w="med" len="med"/>
                    </a:lnB>
                    <a:solidFill>
                      <a:srgbClr val="212529"/>
                    </a:solidFill>
                  </a:tcPr>
                </a:tc>
                <a:tc>
                  <a:txBody>
                    <a:bodyPr/>
                    <a:lstStyle/>
                    <a:p>
                      <a:pPr algn="r"/>
                      <a:r>
                        <a:rPr lang="en-US" b="1" dirty="0">
                          <a:effectLst/>
                        </a:rPr>
                        <a:t>Allocated</a:t>
                      </a:r>
                    </a:p>
                  </a:txBody>
                  <a:tcPr>
                    <a:lnL w="12700" cap="flat" cmpd="sng" algn="ctr">
                      <a:solidFill>
                        <a:srgbClr val="A015AC"/>
                      </a:solidFill>
                      <a:prstDash val="solid"/>
                      <a:round/>
                      <a:headEnd type="none" w="med" len="med"/>
                      <a:tailEnd type="none" w="med" len="med"/>
                    </a:lnL>
                    <a:lnR w="12700" cap="flat" cmpd="sng" algn="ctr">
                      <a:solidFill>
                        <a:srgbClr val="201CAC"/>
                      </a:solidFill>
                      <a:prstDash val="solid"/>
                      <a:round/>
                      <a:headEnd type="none" w="med" len="med"/>
                      <a:tailEnd type="none" w="med" len="med"/>
                    </a:lnR>
                    <a:lnT w="12700" cap="flat" cmpd="sng" algn="ctr">
                      <a:solidFill>
                        <a:srgbClr val="A015AC"/>
                      </a:solidFill>
                      <a:prstDash val="solid"/>
                      <a:round/>
                      <a:headEnd type="none" w="med" len="med"/>
                      <a:tailEnd type="none" w="med" len="med"/>
                    </a:lnT>
                    <a:lnB w="12700" cap="flat" cmpd="sng" algn="ctr">
                      <a:solidFill>
                        <a:srgbClr val="A022AC"/>
                      </a:solidFill>
                      <a:prstDash val="solid"/>
                      <a:round/>
                      <a:headEnd type="none" w="med" len="med"/>
                      <a:tailEnd type="none" w="med" len="med"/>
                    </a:lnB>
                    <a:solidFill>
                      <a:srgbClr val="212529"/>
                    </a:solidFill>
                  </a:tcPr>
                </a:tc>
                <a:tc>
                  <a:txBody>
                    <a:bodyPr/>
                    <a:lstStyle/>
                    <a:p>
                      <a:pPr algn="r"/>
                      <a:r>
                        <a:rPr lang="en-US" b="1">
                          <a:effectLst/>
                        </a:rPr>
                        <a:t>Alloc Ratio</a:t>
                      </a:r>
                    </a:p>
                  </a:txBody>
                  <a:tcPr>
                    <a:lnL w="12700" cap="flat" cmpd="sng" algn="ctr">
                      <a:solidFill>
                        <a:srgbClr val="201CAC"/>
                      </a:solidFill>
                      <a:prstDash val="solid"/>
                      <a:round/>
                      <a:headEnd type="none" w="med" len="med"/>
                      <a:tailEnd type="none" w="med" len="med"/>
                    </a:lnL>
                    <a:lnR w="12700" cap="flat" cmpd="sng" algn="ctr">
                      <a:solidFill>
                        <a:srgbClr val="201CAC"/>
                      </a:solidFill>
                      <a:prstDash val="solid"/>
                      <a:round/>
                      <a:headEnd type="none" w="med" len="med"/>
                      <a:tailEnd type="none" w="med" len="med"/>
                    </a:lnR>
                    <a:lnT w="12700" cap="flat" cmpd="sng" algn="ctr">
                      <a:solidFill>
                        <a:srgbClr val="201CAC"/>
                      </a:solidFill>
                      <a:prstDash val="solid"/>
                      <a:round/>
                      <a:headEnd type="none" w="med" len="med"/>
                      <a:tailEnd type="none" w="med" len="med"/>
                    </a:lnT>
                    <a:lnB w="12700" cap="flat" cmpd="sng" algn="ctr">
                      <a:solidFill>
                        <a:srgbClr val="8021AC"/>
                      </a:solidFill>
                      <a:prstDash val="solid"/>
                      <a:round/>
                      <a:headEnd type="none" w="med" len="med"/>
                      <a:tailEnd type="none" w="med" len="med"/>
                    </a:lnB>
                    <a:solidFill>
                      <a:srgbClr val="212529"/>
                    </a:solidFill>
                  </a:tcPr>
                </a:tc>
                <a:extLst>
                  <a:ext uri="{0D108BD9-81ED-4DB2-BD59-A6C34878D82A}">
                    <a16:rowId xmlns:a16="http://schemas.microsoft.com/office/drawing/2014/main" val="2609566783"/>
                  </a:ext>
                </a:extLst>
              </a:tr>
              <a:tr h="0">
                <a:tc>
                  <a:txBody>
                    <a:bodyPr/>
                    <a:lstStyle/>
                    <a:p>
                      <a:r>
                        <a:rPr lang="en-US">
                          <a:effectLst/>
                        </a:rPr>
                        <a:t>Execute policy v7</a:t>
                      </a:r>
                    </a:p>
                  </a:txBody>
                  <a:tcPr>
                    <a:lnL w="12700" cap="flat" cmpd="sng" algn="ctr">
                      <a:solidFill>
                        <a:srgbClr val="A023AC"/>
                      </a:solidFill>
                      <a:prstDash val="solid"/>
                      <a:round/>
                      <a:headEnd type="none" w="med" len="med"/>
                      <a:tailEnd type="none" w="med" len="med"/>
                    </a:lnL>
                    <a:lnR w="12700" cap="flat" cmpd="sng" algn="ctr">
                      <a:solidFill>
                        <a:srgbClr val="8021AC"/>
                      </a:solidFill>
                      <a:prstDash val="solid"/>
                      <a:round/>
                      <a:headEnd type="none" w="med" len="med"/>
                      <a:tailEnd type="none" w="med" len="med"/>
                    </a:lnR>
                    <a:lnT w="12700" cap="flat" cmpd="sng" algn="ctr">
                      <a:solidFill>
                        <a:srgbClr val="A023AC"/>
                      </a:solidFill>
                      <a:prstDash val="solid"/>
                      <a:round/>
                      <a:headEnd type="none" w="med" len="med"/>
                      <a:tailEnd type="none" w="med" len="med"/>
                    </a:lnT>
                    <a:lnB w="12700" cap="flat" cmpd="sng" algn="ctr">
                      <a:solidFill>
                        <a:srgbClr val="A022AC"/>
                      </a:solidFill>
                      <a:prstDash val="solid"/>
                      <a:round/>
                      <a:headEnd type="none" w="med" len="med"/>
                      <a:tailEnd type="none" w="med" len="med"/>
                    </a:lnB>
                    <a:solidFill>
                      <a:srgbClr val="212529"/>
                    </a:solidFill>
                  </a:tcPr>
                </a:tc>
                <a:tc>
                  <a:txBody>
                    <a:bodyPr/>
                    <a:lstStyle/>
                    <a:p>
                      <a:pPr algn="r"/>
                      <a:r>
                        <a:rPr lang="el-GR">
                          <a:effectLst/>
                        </a:rPr>
                        <a:t>2.277 μ</a:t>
                      </a:r>
                      <a:r>
                        <a:rPr lang="en-US">
                          <a:effectLst/>
                        </a:rPr>
                        <a:t>s</a:t>
                      </a:r>
                    </a:p>
                  </a:txBody>
                  <a:tcPr>
                    <a:lnL w="12700" cap="flat" cmpd="sng" algn="ctr">
                      <a:solidFill>
                        <a:srgbClr val="8021AC"/>
                      </a:solidFill>
                      <a:prstDash val="solid"/>
                      <a:round/>
                      <a:headEnd type="none" w="med" len="med"/>
                      <a:tailEnd type="none" w="med" len="med"/>
                    </a:lnL>
                    <a:lnR w="12700" cap="flat" cmpd="sng" algn="ctr">
                      <a:solidFill>
                        <a:srgbClr val="E022AC"/>
                      </a:solidFill>
                      <a:prstDash val="solid"/>
                      <a:round/>
                      <a:headEnd type="none" w="med" len="med"/>
                      <a:tailEnd type="none" w="med" len="med"/>
                    </a:lnR>
                    <a:lnT w="12700" cap="flat" cmpd="sng" algn="ctr">
                      <a:solidFill>
                        <a:srgbClr val="8021AC"/>
                      </a:solidFill>
                      <a:prstDash val="solid"/>
                      <a:round/>
                      <a:headEnd type="none" w="med" len="med"/>
                      <a:tailEnd type="none" w="med" len="med"/>
                    </a:lnT>
                    <a:lnB w="12700" cap="flat" cmpd="sng" algn="ctr">
                      <a:solidFill>
                        <a:srgbClr val="6023AC"/>
                      </a:solidFill>
                      <a:prstDash val="solid"/>
                      <a:round/>
                      <a:headEnd type="none" w="med" len="med"/>
                      <a:tailEnd type="none" w="med" len="med"/>
                    </a:lnB>
                    <a:solidFill>
                      <a:srgbClr val="212529"/>
                    </a:solidFill>
                  </a:tcPr>
                </a:tc>
                <a:tc>
                  <a:txBody>
                    <a:bodyPr/>
                    <a:lstStyle/>
                    <a:p>
                      <a:pPr algn="r"/>
                      <a:r>
                        <a:rPr lang="el-GR">
                          <a:effectLst/>
                        </a:rPr>
                        <a:t>0.0133 μ</a:t>
                      </a:r>
                      <a:r>
                        <a:rPr lang="en-US">
                          <a:effectLst/>
                        </a:rPr>
                        <a:t>s</a:t>
                      </a:r>
                    </a:p>
                  </a:txBody>
                  <a:tcPr>
                    <a:lnL w="12700" cap="flat" cmpd="sng" algn="ctr">
                      <a:solidFill>
                        <a:srgbClr val="E022AC"/>
                      </a:solidFill>
                      <a:prstDash val="solid"/>
                      <a:round/>
                      <a:headEnd type="none" w="med" len="med"/>
                      <a:tailEnd type="none" w="med" len="med"/>
                    </a:lnL>
                    <a:lnR w="12700" cap="flat" cmpd="sng" algn="ctr">
                      <a:solidFill>
                        <a:srgbClr val="801CAC"/>
                      </a:solidFill>
                      <a:prstDash val="solid"/>
                      <a:round/>
                      <a:headEnd type="none" w="med" len="med"/>
                      <a:tailEnd type="none" w="med" len="med"/>
                    </a:lnR>
                    <a:lnT w="12700" cap="flat" cmpd="sng" algn="ctr">
                      <a:solidFill>
                        <a:srgbClr val="E022AC"/>
                      </a:solidFill>
                      <a:prstDash val="solid"/>
                      <a:round/>
                      <a:headEnd type="none" w="med" len="med"/>
                      <a:tailEnd type="none" w="med" len="med"/>
                    </a:lnT>
                    <a:lnB w="12700" cap="flat" cmpd="sng" algn="ctr">
                      <a:solidFill>
                        <a:srgbClr val="E01DAC"/>
                      </a:solidFill>
                      <a:prstDash val="solid"/>
                      <a:round/>
                      <a:headEnd type="none" w="med" len="med"/>
                      <a:tailEnd type="none" w="med" len="med"/>
                    </a:lnB>
                    <a:solidFill>
                      <a:srgbClr val="212529"/>
                    </a:solidFill>
                  </a:tcPr>
                </a:tc>
                <a:tc>
                  <a:txBody>
                    <a:bodyPr/>
                    <a:lstStyle/>
                    <a:p>
                      <a:pPr algn="r"/>
                      <a:r>
                        <a:rPr lang="el-GR">
                          <a:effectLst/>
                        </a:rPr>
                        <a:t>0.0191 μ</a:t>
                      </a:r>
                      <a:r>
                        <a:rPr lang="en-US">
                          <a:effectLst/>
                        </a:rPr>
                        <a:t>s</a:t>
                      </a:r>
                    </a:p>
                  </a:txBody>
                  <a:tcPr>
                    <a:lnL w="12700" cap="flat" cmpd="sng" algn="ctr">
                      <a:solidFill>
                        <a:srgbClr val="801CAC"/>
                      </a:solidFill>
                      <a:prstDash val="solid"/>
                      <a:round/>
                      <a:headEnd type="none" w="med" len="med"/>
                      <a:tailEnd type="none" w="med" len="med"/>
                    </a:lnL>
                    <a:lnR w="12700" cap="flat" cmpd="sng" algn="ctr">
                      <a:solidFill>
                        <a:srgbClr val="2020AC"/>
                      </a:solidFill>
                      <a:prstDash val="solid"/>
                      <a:round/>
                      <a:headEnd type="none" w="med" len="med"/>
                      <a:tailEnd type="none" w="med" len="med"/>
                    </a:lnR>
                    <a:lnT w="12700" cap="flat" cmpd="sng" algn="ctr">
                      <a:solidFill>
                        <a:srgbClr val="801CAC"/>
                      </a:solidFill>
                      <a:prstDash val="solid"/>
                      <a:round/>
                      <a:headEnd type="none" w="med" len="med"/>
                      <a:tailEnd type="none" w="med" len="med"/>
                    </a:lnT>
                    <a:lnB w="12700" cap="flat" cmpd="sng" algn="ctr">
                      <a:solidFill>
                        <a:srgbClr val="C01DAC"/>
                      </a:solidFill>
                      <a:prstDash val="solid"/>
                      <a:round/>
                      <a:headEnd type="none" w="med" len="med"/>
                      <a:tailEnd type="none" w="med" len="med"/>
                    </a:lnB>
                    <a:solidFill>
                      <a:srgbClr val="212529"/>
                    </a:solidFill>
                  </a:tcPr>
                </a:tc>
                <a:tc>
                  <a:txBody>
                    <a:bodyPr/>
                    <a:lstStyle/>
                    <a:p>
                      <a:pPr algn="r"/>
                      <a:r>
                        <a:rPr lang="en-US">
                          <a:effectLst/>
                        </a:rPr>
                        <a:t>1.00</a:t>
                      </a:r>
                    </a:p>
                  </a:txBody>
                  <a:tcPr>
                    <a:lnL w="12700" cap="flat" cmpd="sng" algn="ctr">
                      <a:solidFill>
                        <a:srgbClr val="2020AC"/>
                      </a:solidFill>
                      <a:prstDash val="solid"/>
                      <a:round/>
                      <a:headEnd type="none" w="med" len="med"/>
                      <a:tailEnd type="none" w="med" len="med"/>
                    </a:lnL>
                    <a:lnR w="12700" cap="flat" cmpd="sng" algn="ctr">
                      <a:solidFill>
                        <a:srgbClr val="E01FAC"/>
                      </a:solidFill>
                      <a:prstDash val="solid"/>
                      <a:round/>
                      <a:headEnd type="none" w="med" len="med"/>
                      <a:tailEnd type="none" w="med" len="med"/>
                    </a:lnR>
                    <a:lnT w="12700" cap="flat" cmpd="sng" algn="ctr">
                      <a:solidFill>
                        <a:srgbClr val="2020AC"/>
                      </a:solidFill>
                      <a:prstDash val="solid"/>
                      <a:round/>
                      <a:headEnd type="none" w="med" len="med"/>
                      <a:tailEnd type="none" w="med" len="med"/>
                    </a:lnT>
                    <a:lnB w="12700" cap="flat" cmpd="sng" algn="ctr">
                      <a:solidFill>
                        <a:srgbClr val="2020AC"/>
                      </a:solidFill>
                      <a:prstDash val="solid"/>
                      <a:round/>
                      <a:headEnd type="none" w="med" len="med"/>
                      <a:tailEnd type="none" w="med" len="med"/>
                    </a:lnB>
                    <a:solidFill>
                      <a:srgbClr val="212529"/>
                    </a:solidFill>
                  </a:tcPr>
                </a:tc>
                <a:tc>
                  <a:txBody>
                    <a:bodyPr/>
                    <a:lstStyle/>
                    <a:p>
                      <a:pPr algn="r"/>
                      <a:r>
                        <a:rPr lang="en-US">
                          <a:effectLst/>
                        </a:rPr>
                        <a:t>0.00</a:t>
                      </a:r>
                    </a:p>
                  </a:txBody>
                  <a:tcPr>
                    <a:lnL w="12700" cap="flat" cmpd="sng" algn="ctr">
                      <a:solidFill>
                        <a:srgbClr val="E01FAC"/>
                      </a:solidFill>
                      <a:prstDash val="solid"/>
                      <a:round/>
                      <a:headEnd type="none" w="med" len="med"/>
                      <a:tailEnd type="none" w="med" len="med"/>
                    </a:lnL>
                    <a:lnR w="12700" cap="flat" cmpd="sng" algn="ctr">
                      <a:solidFill>
                        <a:srgbClr val="C01DAC"/>
                      </a:solidFill>
                      <a:prstDash val="solid"/>
                      <a:round/>
                      <a:headEnd type="none" w="med" len="med"/>
                      <a:tailEnd type="none" w="med" len="med"/>
                    </a:lnR>
                    <a:lnT w="12700" cap="flat" cmpd="sng" algn="ctr">
                      <a:solidFill>
                        <a:srgbClr val="E01FAC"/>
                      </a:solidFill>
                      <a:prstDash val="solid"/>
                      <a:round/>
                      <a:headEnd type="none" w="med" len="med"/>
                      <a:tailEnd type="none" w="med" len="med"/>
                    </a:lnT>
                    <a:lnB w="12700" cap="flat" cmpd="sng" algn="ctr">
                      <a:solidFill>
                        <a:srgbClr val="E01CAC"/>
                      </a:solidFill>
                      <a:prstDash val="solid"/>
                      <a:round/>
                      <a:headEnd type="none" w="med" len="med"/>
                      <a:tailEnd type="none" w="med" len="med"/>
                    </a:lnB>
                    <a:solidFill>
                      <a:srgbClr val="212529"/>
                    </a:solidFill>
                  </a:tcPr>
                </a:tc>
                <a:tc>
                  <a:txBody>
                    <a:bodyPr/>
                    <a:lstStyle/>
                    <a:p>
                      <a:pPr algn="r"/>
                      <a:r>
                        <a:rPr lang="en-US">
                          <a:effectLst/>
                        </a:rPr>
                        <a:t>0.1106</a:t>
                      </a:r>
                    </a:p>
                  </a:txBody>
                  <a:tcPr>
                    <a:lnL w="12700" cap="flat" cmpd="sng" algn="ctr">
                      <a:solidFill>
                        <a:srgbClr val="C01DAC"/>
                      </a:solidFill>
                      <a:prstDash val="solid"/>
                      <a:round/>
                      <a:headEnd type="none" w="med" len="med"/>
                      <a:tailEnd type="none" w="med" len="med"/>
                    </a:lnL>
                    <a:lnR w="12700" cap="flat" cmpd="sng" algn="ctr">
                      <a:solidFill>
                        <a:srgbClr val="A022AC"/>
                      </a:solidFill>
                      <a:prstDash val="solid"/>
                      <a:round/>
                      <a:headEnd type="none" w="med" len="med"/>
                      <a:tailEnd type="none" w="med" len="med"/>
                    </a:lnR>
                    <a:lnT w="12700" cap="flat" cmpd="sng" algn="ctr">
                      <a:solidFill>
                        <a:srgbClr val="C01DAC"/>
                      </a:solidFill>
                      <a:prstDash val="solid"/>
                      <a:round/>
                      <a:headEnd type="none" w="med" len="med"/>
                      <a:tailEnd type="none" w="med" len="med"/>
                    </a:lnT>
                    <a:lnB w="12700" cap="flat" cmpd="sng" algn="ctr">
                      <a:solidFill>
                        <a:srgbClr val="2020AC"/>
                      </a:solidFill>
                      <a:prstDash val="solid"/>
                      <a:round/>
                      <a:headEnd type="none" w="med" len="med"/>
                      <a:tailEnd type="none" w="med" len="med"/>
                    </a:lnB>
                    <a:solidFill>
                      <a:srgbClr val="212529"/>
                    </a:solidFill>
                  </a:tcPr>
                </a:tc>
                <a:tc>
                  <a:txBody>
                    <a:bodyPr/>
                    <a:lstStyle/>
                    <a:p>
                      <a:pPr algn="r"/>
                      <a:r>
                        <a:rPr lang="en-US" b="1" dirty="0">
                          <a:effectLst/>
                        </a:rPr>
                        <a:t>2824 B</a:t>
                      </a:r>
                    </a:p>
                  </a:txBody>
                  <a:tcPr>
                    <a:lnL w="12700" cap="flat" cmpd="sng" algn="ctr">
                      <a:solidFill>
                        <a:srgbClr val="A022AC"/>
                      </a:solidFill>
                      <a:prstDash val="solid"/>
                      <a:round/>
                      <a:headEnd type="none" w="med" len="med"/>
                      <a:tailEnd type="none" w="med" len="med"/>
                    </a:lnL>
                    <a:lnR w="12700" cap="flat" cmpd="sng" algn="ctr">
                      <a:solidFill>
                        <a:srgbClr val="8021AC"/>
                      </a:solidFill>
                      <a:prstDash val="solid"/>
                      <a:round/>
                      <a:headEnd type="none" w="med" len="med"/>
                      <a:tailEnd type="none" w="med" len="med"/>
                    </a:lnR>
                    <a:lnT w="12700" cap="flat" cmpd="sng" algn="ctr">
                      <a:solidFill>
                        <a:srgbClr val="A022AC"/>
                      </a:solidFill>
                      <a:prstDash val="solid"/>
                      <a:round/>
                      <a:headEnd type="none" w="med" len="med"/>
                      <a:tailEnd type="none" w="med" len="med"/>
                    </a:lnT>
                    <a:lnB w="12700" cap="flat" cmpd="sng" algn="ctr">
                      <a:solidFill>
                        <a:srgbClr val="4020AC"/>
                      </a:solidFill>
                      <a:prstDash val="solid"/>
                      <a:round/>
                      <a:headEnd type="none" w="med" len="med"/>
                      <a:tailEnd type="none" w="med" len="med"/>
                    </a:lnB>
                    <a:solidFill>
                      <a:srgbClr val="212529"/>
                    </a:solidFill>
                  </a:tcPr>
                </a:tc>
                <a:tc>
                  <a:txBody>
                    <a:bodyPr/>
                    <a:lstStyle/>
                    <a:p>
                      <a:pPr algn="r"/>
                      <a:r>
                        <a:rPr lang="en-US" b="1" dirty="0">
                          <a:effectLst/>
                        </a:rPr>
                        <a:t>1.00</a:t>
                      </a:r>
                    </a:p>
                  </a:txBody>
                  <a:tcPr>
                    <a:lnL w="12700" cap="flat" cmpd="sng" algn="ctr">
                      <a:solidFill>
                        <a:srgbClr val="8021AC"/>
                      </a:solidFill>
                      <a:prstDash val="solid"/>
                      <a:round/>
                      <a:headEnd type="none" w="med" len="med"/>
                      <a:tailEnd type="none" w="med" len="med"/>
                    </a:lnL>
                    <a:lnR w="12700" cap="flat" cmpd="sng" algn="ctr">
                      <a:solidFill>
                        <a:srgbClr val="8021AC"/>
                      </a:solidFill>
                      <a:prstDash val="solid"/>
                      <a:round/>
                      <a:headEnd type="none" w="med" len="med"/>
                      <a:tailEnd type="none" w="med" len="med"/>
                    </a:lnR>
                    <a:lnT w="12700" cap="flat" cmpd="sng" algn="ctr">
                      <a:solidFill>
                        <a:srgbClr val="8021AC"/>
                      </a:solidFill>
                      <a:prstDash val="solid"/>
                      <a:round/>
                      <a:headEnd type="none" w="med" len="med"/>
                      <a:tailEnd type="none" w="med" len="med"/>
                    </a:lnT>
                    <a:lnB w="12700" cap="flat" cmpd="sng" algn="ctr">
                      <a:solidFill>
                        <a:srgbClr val="4020AC"/>
                      </a:solidFill>
                      <a:prstDash val="solid"/>
                      <a:round/>
                      <a:headEnd type="none" w="med" len="med"/>
                      <a:tailEnd type="none" w="med" len="med"/>
                    </a:lnB>
                    <a:solidFill>
                      <a:srgbClr val="212529"/>
                    </a:solidFill>
                  </a:tcPr>
                </a:tc>
                <a:extLst>
                  <a:ext uri="{0D108BD9-81ED-4DB2-BD59-A6C34878D82A}">
                    <a16:rowId xmlns:a16="http://schemas.microsoft.com/office/drawing/2014/main" val="2921643219"/>
                  </a:ext>
                </a:extLst>
              </a:tr>
              <a:tr h="0">
                <a:tc>
                  <a:txBody>
                    <a:bodyPr/>
                    <a:lstStyle/>
                    <a:p>
                      <a:r>
                        <a:rPr lang="en-US">
                          <a:effectLst/>
                        </a:rPr>
                        <a:t>Execute pipeline v8</a:t>
                      </a:r>
                    </a:p>
                  </a:txBody>
                  <a:tcPr>
                    <a:lnL w="12700" cap="flat" cmpd="sng" algn="ctr">
                      <a:solidFill>
                        <a:srgbClr val="A022AC"/>
                      </a:solidFill>
                      <a:prstDash val="solid"/>
                      <a:round/>
                      <a:headEnd type="none" w="med" len="med"/>
                      <a:tailEnd type="none" w="med" len="med"/>
                    </a:lnL>
                    <a:lnR w="12700" cap="flat" cmpd="sng" algn="ctr">
                      <a:solidFill>
                        <a:srgbClr val="6023AC"/>
                      </a:solidFill>
                      <a:prstDash val="solid"/>
                      <a:round/>
                      <a:headEnd type="none" w="med" len="med"/>
                      <a:tailEnd type="none" w="med" len="med"/>
                    </a:lnR>
                    <a:lnT w="12700" cap="flat" cmpd="sng" algn="ctr">
                      <a:solidFill>
                        <a:srgbClr val="A022AC"/>
                      </a:solidFill>
                      <a:prstDash val="solid"/>
                      <a:round/>
                      <a:headEnd type="none" w="med" len="med"/>
                      <a:tailEnd type="none" w="med" len="med"/>
                    </a:lnT>
                    <a:lnB w="12700" cap="flat" cmpd="sng" algn="ctr">
                      <a:solidFill>
                        <a:srgbClr val="A022AC"/>
                      </a:solidFill>
                      <a:prstDash val="solid"/>
                      <a:round/>
                      <a:headEnd type="none" w="med" len="med"/>
                      <a:tailEnd type="none" w="med" len="med"/>
                    </a:lnB>
                    <a:solidFill>
                      <a:srgbClr val="212529"/>
                    </a:solidFill>
                  </a:tcPr>
                </a:tc>
                <a:tc>
                  <a:txBody>
                    <a:bodyPr/>
                    <a:lstStyle/>
                    <a:p>
                      <a:pPr algn="r"/>
                      <a:r>
                        <a:rPr lang="el-GR">
                          <a:effectLst/>
                        </a:rPr>
                        <a:t>2.089 μ</a:t>
                      </a:r>
                      <a:r>
                        <a:rPr lang="en-US">
                          <a:effectLst/>
                        </a:rPr>
                        <a:t>s</a:t>
                      </a:r>
                    </a:p>
                  </a:txBody>
                  <a:tcPr>
                    <a:lnL w="12700" cap="flat" cmpd="sng" algn="ctr">
                      <a:solidFill>
                        <a:srgbClr val="6023AC"/>
                      </a:solidFill>
                      <a:prstDash val="solid"/>
                      <a:round/>
                      <a:headEnd type="none" w="med" len="med"/>
                      <a:tailEnd type="none" w="med" len="med"/>
                    </a:lnL>
                    <a:lnR w="12700" cap="flat" cmpd="sng" algn="ctr">
                      <a:solidFill>
                        <a:srgbClr val="E01DAC"/>
                      </a:solidFill>
                      <a:prstDash val="solid"/>
                      <a:round/>
                      <a:headEnd type="none" w="med" len="med"/>
                      <a:tailEnd type="none" w="med" len="med"/>
                    </a:lnR>
                    <a:lnT w="12700" cap="flat" cmpd="sng" algn="ctr">
                      <a:solidFill>
                        <a:srgbClr val="6023AC"/>
                      </a:solidFill>
                      <a:prstDash val="solid"/>
                      <a:round/>
                      <a:headEnd type="none" w="med" len="med"/>
                      <a:tailEnd type="none" w="med" len="med"/>
                    </a:lnT>
                    <a:lnB w="12700" cap="flat" cmpd="sng" algn="ctr">
                      <a:solidFill>
                        <a:srgbClr val="6023AC"/>
                      </a:solidFill>
                      <a:prstDash val="solid"/>
                      <a:round/>
                      <a:headEnd type="none" w="med" len="med"/>
                      <a:tailEnd type="none" w="med" len="med"/>
                    </a:lnB>
                    <a:solidFill>
                      <a:srgbClr val="212529"/>
                    </a:solidFill>
                  </a:tcPr>
                </a:tc>
                <a:tc>
                  <a:txBody>
                    <a:bodyPr/>
                    <a:lstStyle/>
                    <a:p>
                      <a:pPr algn="r"/>
                      <a:r>
                        <a:rPr lang="el-GR">
                          <a:effectLst/>
                        </a:rPr>
                        <a:t>0.0105 μ</a:t>
                      </a:r>
                      <a:r>
                        <a:rPr lang="en-US">
                          <a:effectLst/>
                        </a:rPr>
                        <a:t>s</a:t>
                      </a:r>
                    </a:p>
                  </a:txBody>
                  <a:tcPr>
                    <a:lnL w="12700" cap="flat" cmpd="sng" algn="ctr">
                      <a:solidFill>
                        <a:srgbClr val="E01DAC"/>
                      </a:solidFill>
                      <a:prstDash val="solid"/>
                      <a:round/>
                      <a:headEnd type="none" w="med" len="med"/>
                      <a:tailEnd type="none" w="med" len="med"/>
                    </a:lnL>
                    <a:lnR w="12700" cap="flat" cmpd="sng" algn="ctr">
                      <a:solidFill>
                        <a:srgbClr val="C01DAC"/>
                      </a:solidFill>
                      <a:prstDash val="solid"/>
                      <a:round/>
                      <a:headEnd type="none" w="med" len="med"/>
                      <a:tailEnd type="none" w="med" len="med"/>
                    </a:lnR>
                    <a:lnT w="12700" cap="flat" cmpd="sng" algn="ctr">
                      <a:solidFill>
                        <a:srgbClr val="E01DAC"/>
                      </a:solidFill>
                      <a:prstDash val="solid"/>
                      <a:round/>
                      <a:headEnd type="none" w="med" len="med"/>
                      <a:tailEnd type="none" w="med" len="med"/>
                    </a:lnT>
                    <a:lnB w="12700" cap="flat" cmpd="sng" algn="ctr">
                      <a:solidFill>
                        <a:srgbClr val="E01DAC"/>
                      </a:solidFill>
                      <a:prstDash val="solid"/>
                      <a:round/>
                      <a:headEnd type="none" w="med" len="med"/>
                      <a:tailEnd type="none" w="med" len="med"/>
                    </a:lnB>
                    <a:solidFill>
                      <a:srgbClr val="212529"/>
                    </a:solidFill>
                  </a:tcPr>
                </a:tc>
                <a:tc>
                  <a:txBody>
                    <a:bodyPr/>
                    <a:lstStyle/>
                    <a:p>
                      <a:pPr algn="r"/>
                      <a:r>
                        <a:rPr lang="el-GR">
                          <a:effectLst/>
                        </a:rPr>
                        <a:t>0.0157 μ</a:t>
                      </a:r>
                      <a:r>
                        <a:rPr lang="en-US">
                          <a:effectLst/>
                        </a:rPr>
                        <a:t>s</a:t>
                      </a:r>
                    </a:p>
                  </a:txBody>
                  <a:tcPr>
                    <a:lnL w="12700" cap="flat" cmpd="sng" algn="ctr">
                      <a:solidFill>
                        <a:srgbClr val="C01DAC"/>
                      </a:solidFill>
                      <a:prstDash val="solid"/>
                      <a:round/>
                      <a:headEnd type="none" w="med" len="med"/>
                      <a:tailEnd type="none" w="med" len="med"/>
                    </a:lnL>
                    <a:lnR w="12700" cap="flat" cmpd="sng" algn="ctr">
                      <a:solidFill>
                        <a:srgbClr val="2020AC"/>
                      </a:solidFill>
                      <a:prstDash val="solid"/>
                      <a:round/>
                      <a:headEnd type="none" w="med" len="med"/>
                      <a:tailEnd type="none" w="med" len="med"/>
                    </a:lnR>
                    <a:lnT w="12700" cap="flat" cmpd="sng" algn="ctr">
                      <a:solidFill>
                        <a:srgbClr val="C01DAC"/>
                      </a:solidFill>
                      <a:prstDash val="solid"/>
                      <a:round/>
                      <a:headEnd type="none" w="med" len="med"/>
                      <a:tailEnd type="none" w="med" len="med"/>
                    </a:lnT>
                    <a:lnB w="12700" cap="flat" cmpd="sng" algn="ctr">
                      <a:solidFill>
                        <a:srgbClr val="C01DAC"/>
                      </a:solidFill>
                      <a:prstDash val="solid"/>
                      <a:round/>
                      <a:headEnd type="none" w="med" len="med"/>
                      <a:tailEnd type="none" w="med" len="med"/>
                    </a:lnB>
                    <a:solidFill>
                      <a:srgbClr val="212529"/>
                    </a:solidFill>
                  </a:tcPr>
                </a:tc>
                <a:tc>
                  <a:txBody>
                    <a:bodyPr/>
                    <a:lstStyle/>
                    <a:p>
                      <a:pPr algn="r"/>
                      <a:r>
                        <a:rPr lang="en-US">
                          <a:effectLst/>
                        </a:rPr>
                        <a:t>0.92</a:t>
                      </a:r>
                    </a:p>
                  </a:txBody>
                  <a:tcPr>
                    <a:lnL w="12700" cap="flat" cmpd="sng" algn="ctr">
                      <a:solidFill>
                        <a:srgbClr val="2020AC"/>
                      </a:solidFill>
                      <a:prstDash val="solid"/>
                      <a:round/>
                      <a:headEnd type="none" w="med" len="med"/>
                      <a:tailEnd type="none" w="med" len="med"/>
                    </a:lnL>
                    <a:lnR w="12700" cap="flat" cmpd="sng" algn="ctr">
                      <a:solidFill>
                        <a:srgbClr val="E01CAC"/>
                      </a:solidFill>
                      <a:prstDash val="solid"/>
                      <a:round/>
                      <a:headEnd type="none" w="med" len="med"/>
                      <a:tailEnd type="none" w="med" len="med"/>
                    </a:lnR>
                    <a:lnT w="12700" cap="flat" cmpd="sng" algn="ctr">
                      <a:solidFill>
                        <a:srgbClr val="2020AC"/>
                      </a:solidFill>
                      <a:prstDash val="solid"/>
                      <a:round/>
                      <a:headEnd type="none" w="med" len="med"/>
                      <a:tailEnd type="none" w="med" len="med"/>
                    </a:lnT>
                    <a:lnB w="12700" cap="flat" cmpd="sng" algn="ctr">
                      <a:solidFill>
                        <a:srgbClr val="2020AC"/>
                      </a:solidFill>
                      <a:prstDash val="solid"/>
                      <a:round/>
                      <a:headEnd type="none" w="med" len="med"/>
                      <a:tailEnd type="none" w="med" len="med"/>
                    </a:lnB>
                    <a:solidFill>
                      <a:srgbClr val="212529"/>
                    </a:solidFill>
                  </a:tcPr>
                </a:tc>
                <a:tc>
                  <a:txBody>
                    <a:bodyPr/>
                    <a:lstStyle/>
                    <a:p>
                      <a:pPr algn="r"/>
                      <a:r>
                        <a:rPr lang="en-US">
                          <a:effectLst/>
                        </a:rPr>
                        <a:t>0.01</a:t>
                      </a:r>
                    </a:p>
                  </a:txBody>
                  <a:tcPr>
                    <a:lnL w="12700" cap="flat" cmpd="sng" algn="ctr">
                      <a:solidFill>
                        <a:srgbClr val="E01CAC"/>
                      </a:solidFill>
                      <a:prstDash val="solid"/>
                      <a:round/>
                      <a:headEnd type="none" w="med" len="med"/>
                      <a:tailEnd type="none" w="med" len="med"/>
                    </a:lnL>
                    <a:lnR w="12700" cap="flat" cmpd="sng" algn="ctr">
                      <a:solidFill>
                        <a:srgbClr val="2020AC"/>
                      </a:solidFill>
                      <a:prstDash val="solid"/>
                      <a:round/>
                      <a:headEnd type="none" w="med" len="med"/>
                      <a:tailEnd type="none" w="med" len="med"/>
                    </a:lnR>
                    <a:lnT w="12700" cap="flat" cmpd="sng" algn="ctr">
                      <a:solidFill>
                        <a:srgbClr val="E01CAC"/>
                      </a:solidFill>
                      <a:prstDash val="solid"/>
                      <a:round/>
                      <a:headEnd type="none" w="med" len="med"/>
                      <a:tailEnd type="none" w="med" len="med"/>
                    </a:lnT>
                    <a:lnB w="12700" cap="flat" cmpd="sng" algn="ctr">
                      <a:solidFill>
                        <a:srgbClr val="E01CAC"/>
                      </a:solidFill>
                      <a:prstDash val="solid"/>
                      <a:round/>
                      <a:headEnd type="none" w="med" len="med"/>
                      <a:tailEnd type="none" w="med" len="med"/>
                    </a:lnB>
                    <a:solidFill>
                      <a:srgbClr val="212529"/>
                    </a:solidFill>
                  </a:tcPr>
                </a:tc>
                <a:tc>
                  <a:txBody>
                    <a:bodyPr/>
                    <a:lstStyle/>
                    <a:p>
                      <a:pPr algn="r"/>
                      <a:r>
                        <a:rPr lang="en-US">
                          <a:effectLst/>
                        </a:rPr>
                        <a:t>-</a:t>
                      </a:r>
                    </a:p>
                  </a:txBody>
                  <a:tcPr>
                    <a:lnL w="12700" cap="flat" cmpd="sng" algn="ctr">
                      <a:solidFill>
                        <a:srgbClr val="2020AC"/>
                      </a:solidFill>
                      <a:prstDash val="solid"/>
                      <a:round/>
                      <a:headEnd type="none" w="med" len="med"/>
                      <a:tailEnd type="none" w="med" len="med"/>
                    </a:lnL>
                    <a:lnR w="12700" cap="flat" cmpd="sng" algn="ctr">
                      <a:solidFill>
                        <a:srgbClr val="4020AC"/>
                      </a:solidFill>
                      <a:prstDash val="solid"/>
                      <a:round/>
                      <a:headEnd type="none" w="med" len="med"/>
                      <a:tailEnd type="none" w="med" len="med"/>
                    </a:lnR>
                    <a:lnT w="12700" cap="flat" cmpd="sng" algn="ctr">
                      <a:solidFill>
                        <a:srgbClr val="2020AC"/>
                      </a:solidFill>
                      <a:prstDash val="solid"/>
                      <a:round/>
                      <a:headEnd type="none" w="med" len="med"/>
                      <a:tailEnd type="none" w="med" len="med"/>
                    </a:lnT>
                    <a:lnB w="12700" cap="flat" cmpd="sng" algn="ctr">
                      <a:solidFill>
                        <a:srgbClr val="2020AC"/>
                      </a:solidFill>
                      <a:prstDash val="solid"/>
                      <a:round/>
                      <a:headEnd type="none" w="med" len="med"/>
                      <a:tailEnd type="none" w="med" len="med"/>
                    </a:lnB>
                    <a:solidFill>
                      <a:srgbClr val="212529"/>
                    </a:solidFill>
                  </a:tcPr>
                </a:tc>
                <a:tc>
                  <a:txBody>
                    <a:bodyPr/>
                    <a:lstStyle/>
                    <a:p>
                      <a:pPr algn="r"/>
                      <a:r>
                        <a:rPr lang="en-US" b="1">
                          <a:effectLst/>
                        </a:rPr>
                        <a:t>40 B</a:t>
                      </a:r>
                    </a:p>
                  </a:txBody>
                  <a:tcPr>
                    <a:lnL w="12700" cap="flat" cmpd="sng" algn="ctr">
                      <a:solidFill>
                        <a:srgbClr val="4020AC"/>
                      </a:solidFill>
                      <a:prstDash val="solid"/>
                      <a:round/>
                      <a:headEnd type="none" w="med" len="med"/>
                      <a:tailEnd type="none" w="med" len="med"/>
                    </a:lnL>
                    <a:lnR w="12700" cap="flat" cmpd="sng" algn="ctr">
                      <a:solidFill>
                        <a:srgbClr val="4020AC"/>
                      </a:solidFill>
                      <a:prstDash val="solid"/>
                      <a:round/>
                      <a:headEnd type="none" w="med" len="med"/>
                      <a:tailEnd type="none" w="med" len="med"/>
                    </a:lnR>
                    <a:lnT w="12700" cap="flat" cmpd="sng" algn="ctr">
                      <a:solidFill>
                        <a:srgbClr val="4020AC"/>
                      </a:solidFill>
                      <a:prstDash val="solid"/>
                      <a:round/>
                      <a:headEnd type="none" w="med" len="med"/>
                      <a:tailEnd type="none" w="med" len="med"/>
                    </a:lnT>
                    <a:lnB w="12700" cap="flat" cmpd="sng" algn="ctr">
                      <a:solidFill>
                        <a:srgbClr val="4020AC"/>
                      </a:solidFill>
                      <a:prstDash val="solid"/>
                      <a:round/>
                      <a:headEnd type="none" w="med" len="med"/>
                      <a:tailEnd type="none" w="med" len="med"/>
                    </a:lnB>
                    <a:solidFill>
                      <a:srgbClr val="212529"/>
                    </a:solidFill>
                  </a:tcPr>
                </a:tc>
                <a:tc>
                  <a:txBody>
                    <a:bodyPr/>
                    <a:lstStyle/>
                    <a:p>
                      <a:pPr algn="r"/>
                      <a:r>
                        <a:rPr lang="en-US" b="1" dirty="0">
                          <a:effectLst/>
                        </a:rPr>
                        <a:t>0.01</a:t>
                      </a:r>
                    </a:p>
                  </a:txBody>
                  <a:tcPr>
                    <a:lnL w="12700" cap="flat" cmpd="sng" algn="ctr">
                      <a:solidFill>
                        <a:srgbClr val="4020AC"/>
                      </a:solidFill>
                      <a:prstDash val="solid"/>
                      <a:round/>
                      <a:headEnd type="none" w="med" len="med"/>
                      <a:tailEnd type="none" w="med" len="med"/>
                    </a:lnL>
                    <a:lnR w="12700" cap="flat" cmpd="sng" algn="ctr">
                      <a:solidFill>
                        <a:srgbClr val="4020AC"/>
                      </a:solidFill>
                      <a:prstDash val="solid"/>
                      <a:round/>
                      <a:headEnd type="none" w="med" len="med"/>
                      <a:tailEnd type="none" w="med" len="med"/>
                    </a:lnR>
                    <a:lnT w="12700" cap="flat" cmpd="sng" algn="ctr">
                      <a:solidFill>
                        <a:srgbClr val="4020AC"/>
                      </a:solidFill>
                      <a:prstDash val="solid"/>
                      <a:round/>
                      <a:headEnd type="none" w="med" len="med"/>
                      <a:tailEnd type="none" w="med" len="med"/>
                    </a:lnT>
                    <a:lnB w="12700" cap="flat" cmpd="sng" algn="ctr">
                      <a:solidFill>
                        <a:srgbClr val="4020AC"/>
                      </a:solidFill>
                      <a:prstDash val="solid"/>
                      <a:round/>
                      <a:headEnd type="none" w="med" len="med"/>
                      <a:tailEnd type="none" w="med" len="med"/>
                    </a:lnB>
                    <a:solidFill>
                      <a:srgbClr val="212529"/>
                    </a:solidFill>
                  </a:tcPr>
                </a:tc>
                <a:extLst>
                  <a:ext uri="{0D108BD9-81ED-4DB2-BD59-A6C34878D82A}">
                    <a16:rowId xmlns:a16="http://schemas.microsoft.com/office/drawing/2014/main" val="740003849"/>
                  </a:ext>
                </a:extLst>
              </a:tr>
            </a:tbl>
          </a:graphicData>
        </a:graphic>
      </p:graphicFrame>
    </p:spTree>
    <p:extLst>
      <p:ext uri="{BB962C8B-B14F-4D97-AF65-F5344CB8AC3E}">
        <p14:creationId xmlns:p14="http://schemas.microsoft.com/office/powerpoint/2010/main" val="1103391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Step 1: Define Resilience Pipeline</a:t>
            </a:r>
          </a:p>
        </p:txBody>
      </p:sp>
      <p:sp>
        <p:nvSpPr>
          <p:cNvPr id="96" name="Shape 96"/>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00000"/>
              </a:lnSpc>
              <a:spcBef>
                <a:spcPts val="0"/>
              </a:spcBef>
              <a:buNone/>
            </a:pPr>
            <a:endParaRPr sz="2400" dirty="0">
              <a:solidFill>
                <a:srgbClr val="22C430"/>
              </a:solidFill>
              <a:latin typeface="Consolas"/>
              <a:ea typeface="Consolas"/>
              <a:cs typeface="Consolas"/>
              <a:sym typeface="Consolas"/>
            </a:endParaRPr>
          </a:p>
          <a:p>
            <a:pPr lvl="0" rtl="0">
              <a:lnSpc>
                <a:spcPct val="100000"/>
              </a:lnSpc>
              <a:spcBef>
                <a:spcPts val="0"/>
              </a:spcBef>
              <a:buNone/>
            </a:pPr>
            <a:r>
              <a:rPr lang="en" sz="2400" dirty="0">
                <a:solidFill>
                  <a:srgbClr val="3BB4FF"/>
                </a:solidFill>
                <a:latin typeface="Consolas"/>
                <a:ea typeface="Consolas"/>
                <a:cs typeface="Consolas"/>
                <a:sym typeface="Consolas"/>
              </a:rPr>
              <a:t>var </a:t>
            </a:r>
            <a:r>
              <a:rPr lang="en" sz="2400" dirty="0">
                <a:solidFill>
                  <a:srgbClr val="FFFFFF"/>
                </a:solidFill>
                <a:latin typeface="Consolas"/>
                <a:ea typeface="Consolas"/>
                <a:cs typeface="Consolas"/>
                <a:sym typeface="Consolas"/>
              </a:rPr>
              <a:t>pipeline =</a:t>
            </a:r>
            <a:r>
              <a:rPr lang="en" sz="2400" dirty="0">
                <a:latin typeface="Consolas"/>
                <a:ea typeface="Consolas"/>
                <a:cs typeface="Consolas"/>
                <a:sym typeface="Consolas"/>
              </a:rPr>
              <a:t> </a:t>
            </a:r>
            <a:r>
              <a:rPr lang="en" sz="2400" dirty="0">
                <a:solidFill>
                  <a:srgbClr val="22C430"/>
                </a:solidFill>
                <a:latin typeface="Consolas"/>
                <a:ea typeface="Consolas"/>
                <a:cs typeface="Consolas"/>
                <a:sym typeface="Consolas"/>
              </a:rPr>
              <a:t>ResiliencePipelineBuilder</a:t>
            </a:r>
          </a:p>
          <a:p>
            <a:pPr lvl="0" rtl="0">
              <a:lnSpc>
                <a:spcPct val="100000"/>
              </a:lnSpc>
              <a:spcBef>
                <a:spcPts val="0"/>
              </a:spcBef>
              <a:buNone/>
            </a:pPr>
            <a:r>
              <a:rPr lang="en" sz="2400" dirty="0">
                <a:latin typeface="Consolas"/>
                <a:ea typeface="Consolas"/>
                <a:cs typeface="Consolas"/>
                <a:sym typeface="Consolas"/>
              </a:rPr>
              <a:t>    </a:t>
            </a:r>
            <a:r>
              <a:rPr lang="en" sz="2400" dirty="0">
                <a:solidFill>
                  <a:srgbClr val="FFFFFF"/>
                </a:solidFill>
                <a:latin typeface="Consolas"/>
                <a:ea typeface="Consolas"/>
                <a:cs typeface="Consolas"/>
                <a:sym typeface="Consolas"/>
              </a:rPr>
              <a:t>.AddRetry&lt;</a:t>
            </a:r>
            <a:r>
              <a:rPr lang="en" sz="2400" dirty="0">
                <a:solidFill>
                  <a:srgbClr val="3BB4FF"/>
                </a:solidFill>
                <a:latin typeface="Consolas"/>
                <a:ea typeface="Consolas"/>
                <a:cs typeface="Consolas"/>
                <a:sym typeface="Consolas"/>
              </a:rPr>
              <a:t>new </a:t>
            </a:r>
            <a:r>
              <a:rPr lang="en" sz="2400" dirty="0">
                <a:solidFill>
                  <a:srgbClr val="22C430"/>
                </a:solidFill>
                <a:latin typeface="Consolas"/>
                <a:ea typeface="Consolas"/>
                <a:cs typeface="Consolas"/>
                <a:sym typeface="Consolas"/>
              </a:rPr>
              <a:t>RetryStrategyOptions</a:t>
            </a:r>
            <a:r>
              <a:rPr lang="en" sz="2400" dirty="0">
                <a:solidFill>
                  <a:srgbClr val="FFFFFF"/>
                </a:solidFill>
                <a:latin typeface="Consolas"/>
                <a:ea typeface="Consolas"/>
                <a:cs typeface="Consolas"/>
                <a:sym typeface="Consolas"/>
              </a:rPr>
              <a:t>&gt;()</a:t>
            </a:r>
          </a:p>
          <a:p>
            <a:pPr lvl="0">
              <a:lnSpc>
                <a:spcPct val="100000"/>
              </a:lnSpc>
              <a:spcBef>
                <a:spcPts val="0"/>
              </a:spcBef>
              <a:buNone/>
            </a:pPr>
            <a:r>
              <a:rPr lang="en" sz="2400" dirty="0">
                <a:solidFill>
                  <a:srgbClr val="FFFFFF"/>
                </a:solidFill>
                <a:latin typeface="Consolas"/>
                <a:ea typeface="Consolas"/>
                <a:cs typeface="Consolas"/>
                <a:sym typeface="Consolas"/>
              </a:rPr>
              <a:t>    .AddTimeout(TimeSpan.FromSeconds(10))</a:t>
            </a:r>
          </a:p>
          <a:p>
            <a:pPr lvl="0">
              <a:lnSpc>
                <a:spcPct val="100000"/>
              </a:lnSpc>
              <a:spcBef>
                <a:spcPts val="0"/>
              </a:spcBef>
              <a:buNone/>
            </a:pPr>
            <a:r>
              <a:rPr lang="en" sz="2400" dirty="0">
                <a:solidFill>
                  <a:srgbClr val="FFFFFF"/>
                </a:solidFill>
                <a:latin typeface="Consolas"/>
                <a:ea typeface="Consolas"/>
                <a:cs typeface="Consolas"/>
                <a:sym typeface="Consolas"/>
              </a:rPr>
              <a:t>    .Build();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dirty="0">
                <a:solidFill>
                  <a:srgbClr val="FFF2CC"/>
                </a:solidFill>
                <a:latin typeface="Permanent Marker"/>
                <a:ea typeface="Permanent Marker"/>
                <a:cs typeface="Permanent Marker"/>
                <a:sym typeface="Permanent Marker"/>
              </a:rPr>
              <a:t>Step 2: Execute with Pipeline</a:t>
            </a:r>
          </a:p>
        </p:txBody>
      </p:sp>
      <p:sp>
        <p:nvSpPr>
          <p:cNvPr id="102" name="Shape 102"/>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00000"/>
              </a:lnSpc>
              <a:spcBef>
                <a:spcPts val="0"/>
              </a:spcBef>
              <a:buNone/>
            </a:pPr>
            <a:r>
              <a:rPr lang="en" sz="2000" dirty="0">
                <a:solidFill>
                  <a:srgbClr val="3BB4FF"/>
                </a:solidFill>
                <a:latin typeface="Consolas"/>
                <a:ea typeface="Consolas"/>
                <a:cs typeface="Consolas"/>
                <a:sym typeface="Consolas"/>
              </a:rPr>
              <a:t>var </a:t>
            </a:r>
            <a:r>
              <a:rPr lang="en" sz="2000" dirty="0">
                <a:solidFill>
                  <a:srgbClr val="FFFFFF"/>
                </a:solidFill>
                <a:latin typeface="Consolas"/>
                <a:ea typeface="Consolas"/>
                <a:cs typeface="Consolas"/>
                <a:sym typeface="Consolas"/>
              </a:rPr>
              <a:t>response = pipeline.Execute(</a:t>
            </a:r>
            <a:r>
              <a:rPr lang="en" sz="2000" dirty="0">
                <a:solidFill>
                  <a:srgbClr val="3BB4FF"/>
                </a:solidFill>
                <a:latin typeface="Consolas"/>
                <a:sym typeface="Consolas"/>
              </a:rPr>
              <a:t>static </a:t>
            </a:r>
            <a:r>
              <a:rPr lang="en" sz="2000" dirty="0">
                <a:solidFill>
                  <a:srgbClr val="FFFFFF"/>
                </a:solidFill>
                <a:latin typeface="Consolas"/>
                <a:ea typeface="Consolas"/>
                <a:cs typeface="Consolas"/>
                <a:sym typeface="Consolas"/>
              </a:rPr>
              <a:t>() =&gt; { DoSomething() });</a:t>
            </a:r>
            <a:endParaRPr lang="en-US" sz="2000" dirty="0">
              <a:solidFill>
                <a:srgbClr val="3BB4FF"/>
              </a:solidFill>
              <a:latin typeface="Consolas"/>
              <a:ea typeface="Consolas"/>
              <a:cs typeface="Consolas"/>
              <a:sym typeface="Consolas"/>
            </a:endParaRPr>
          </a:p>
          <a:p>
            <a:pPr lvl="0" rtl="0">
              <a:lnSpc>
                <a:spcPct val="100000"/>
              </a:lnSpc>
              <a:spcBef>
                <a:spcPts val="0"/>
              </a:spcBef>
              <a:buNone/>
            </a:pPr>
            <a:endParaRPr lang="en-US" sz="2000" dirty="0">
              <a:solidFill>
                <a:srgbClr val="3BB4FF"/>
              </a:solidFill>
              <a:latin typeface="Consolas"/>
              <a:ea typeface="Consolas"/>
              <a:cs typeface="Consolas"/>
              <a:sym typeface="Consolas"/>
            </a:endParaRPr>
          </a:p>
          <a:p>
            <a:pPr lvl="0" rtl="0">
              <a:lnSpc>
                <a:spcPct val="100000"/>
              </a:lnSpc>
              <a:spcBef>
                <a:spcPts val="0"/>
              </a:spcBef>
              <a:buNone/>
            </a:pPr>
            <a:r>
              <a:rPr lang="en-US" sz="2000" dirty="0">
                <a:solidFill>
                  <a:schemeClr val="tx2"/>
                </a:solidFill>
                <a:latin typeface="Consolas"/>
                <a:ea typeface="Consolas"/>
                <a:cs typeface="Consolas"/>
                <a:sym typeface="Consolas"/>
              </a:rPr>
              <a:t>… or execute the same pipeline asynchronously:</a:t>
            </a:r>
          </a:p>
          <a:p>
            <a:pPr lvl="0" rtl="0">
              <a:lnSpc>
                <a:spcPct val="100000"/>
              </a:lnSpc>
              <a:spcBef>
                <a:spcPts val="0"/>
              </a:spcBef>
              <a:buNone/>
            </a:pPr>
            <a:endParaRPr sz="2000" dirty="0">
              <a:solidFill>
                <a:srgbClr val="3BB4FF"/>
              </a:solidFill>
              <a:latin typeface="Consolas"/>
              <a:ea typeface="Consolas"/>
              <a:cs typeface="Consolas"/>
              <a:sym typeface="Consolas"/>
            </a:endParaRPr>
          </a:p>
          <a:p>
            <a:pPr lvl="0" rtl="0">
              <a:lnSpc>
                <a:spcPct val="100000"/>
              </a:lnSpc>
              <a:spcBef>
                <a:spcPts val="0"/>
              </a:spcBef>
              <a:buNone/>
            </a:pPr>
            <a:r>
              <a:rPr lang="en" sz="2100" dirty="0">
                <a:solidFill>
                  <a:srgbClr val="3BB4FF"/>
                </a:solidFill>
                <a:latin typeface="Consolas"/>
                <a:ea typeface="Consolas"/>
                <a:cs typeface="Consolas"/>
                <a:sym typeface="Consolas"/>
              </a:rPr>
              <a:t>var </a:t>
            </a:r>
            <a:r>
              <a:rPr lang="en" sz="2100" dirty="0">
                <a:solidFill>
                  <a:srgbClr val="FFFFFF"/>
                </a:solidFill>
                <a:latin typeface="Consolas"/>
                <a:ea typeface="Consolas"/>
                <a:cs typeface="Consolas"/>
                <a:sym typeface="Consolas"/>
              </a:rPr>
              <a:t>response = </a:t>
            </a:r>
            <a:r>
              <a:rPr lang="en" sz="2100" dirty="0">
                <a:solidFill>
                  <a:srgbClr val="3BB4FF"/>
                </a:solidFill>
                <a:latin typeface="Consolas"/>
                <a:ea typeface="Consolas"/>
                <a:cs typeface="Consolas"/>
                <a:sym typeface="Consolas"/>
              </a:rPr>
              <a:t>await </a:t>
            </a:r>
            <a:r>
              <a:rPr lang="en" sz="2100" dirty="0">
                <a:solidFill>
                  <a:srgbClr val="FFFFFF"/>
                </a:solidFill>
                <a:latin typeface="Consolas"/>
                <a:ea typeface="Consolas"/>
                <a:cs typeface="Consolas"/>
                <a:sym typeface="Consolas"/>
              </a:rPr>
              <a:t>pipeline.ExecuteAsync(</a:t>
            </a:r>
            <a:r>
              <a:rPr lang="en" sz="2100" dirty="0">
                <a:solidFill>
                  <a:srgbClr val="3BB4FF"/>
                </a:solidFill>
                <a:latin typeface="Consolas"/>
                <a:sym typeface="Consolas"/>
              </a:rPr>
              <a:t>static async</a:t>
            </a:r>
            <a:r>
              <a:rPr lang="en" sz="2100" dirty="0">
                <a:solidFill>
                  <a:srgbClr val="FFFFFF"/>
                </a:solidFill>
                <a:latin typeface="Consolas"/>
                <a:ea typeface="Consolas"/>
                <a:cs typeface="Consolas"/>
                <a:sym typeface="Consolas"/>
              </a:rPr>
              <a:t> token =&gt; { DoSomething() }, cancellationToken);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Retry Patterns</a:t>
            </a:r>
          </a:p>
        </p:txBody>
      </p:sp>
      <p:sp>
        <p:nvSpPr>
          <p:cNvPr id="108" name="Shape 108"/>
          <p:cNvSpPr txBox="1">
            <a:spLocks noGrp="1"/>
          </p:cNvSpPr>
          <p:nvPr>
            <p:ph type="body" idx="1"/>
          </p:nvPr>
        </p:nvSpPr>
        <p:spPr>
          <a:xfrm>
            <a:off x="922749" y="1152475"/>
            <a:ext cx="7909500" cy="3416400"/>
          </a:xfrm>
          <a:prstGeom prst="rect">
            <a:avLst/>
          </a:prstGeom>
        </p:spPr>
        <p:txBody>
          <a:bodyPr lIns="91425" tIns="91425" rIns="91425" bIns="91425" anchor="t" anchorCtr="0">
            <a:noAutofit/>
          </a:bodyPr>
          <a:lstStyle/>
          <a:p>
            <a:pPr lvl="0" rtl="0">
              <a:spcBef>
                <a:spcPts val="0"/>
              </a:spcBef>
              <a:buNone/>
            </a:pPr>
            <a:r>
              <a:rPr lang="en" dirty="0">
                <a:solidFill>
                  <a:srgbClr val="FFFFFF"/>
                </a:solidFill>
                <a:latin typeface="Consolas"/>
                <a:ea typeface="Consolas"/>
                <a:cs typeface="Consolas"/>
                <a:sym typeface="Consolas"/>
              </a:rPr>
              <a:t>Retry</a:t>
            </a:r>
            <a:r>
              <a:rPr lang="en" dirty="0">
                <a:latin typeface="Consolas"/>
                <a:ea typeface="Consolas"/>
                <a:cs typeface="Consolas"/>
                <a:sym typeface="Consolas"/>
              </a:rPr>
              <a:t> immediately on failure. Specify number of retries.</a:t>
            </a:r>
          </a:p>
          <a:p>
            <a:pPr lvl="0" rtl="0">
              <a:spcBef>
                <a:spcPts val="0"/>
              </a:spcBef>
              <a:buNone/>
            </a:pPr>
            <a:r>
              <a:rPr lang="en" dirty="0">
                <a:solidFill>
                  <a:srgbClr val="FFFFFF"/>
                </a:solidFill>
                <a:latin typeface="Consolas"/>
                <a:ea typeface="Consolas"/>
                <a:cs typeface="Consolas"/>
                <a:sym typeface="Consolas"/>
              </a:rPr>
              <a:t>Wait and Retry</a:t>
            </a:r>
            <a:r>
              <a:rPr lang="en" dirty="0">
                <a:latin typeface="Consolas"/>
                <a:ea typeface="Consolas"/>
                <a:cs typeface="Consolas"/>
                <a:sym typeface="Consolas"/>
              </a:rPr>
              <a:t> Retry with a timeout in between each try. Change the timeout between each retry, eg exponential back-off, jitter.</a:t>
            </a:r>
          </a:p>
          <a:p>
            <a:pPr lvl="0">
              <a:spcBef>
                <a:spcPts val="0"/>
              </a:spcBef>
              <a:buNone/>
            </a:pPr>
            <a:r>
              <a:rPr lang="en" dirty="0">
                <a:solidFill>
                  <a:schemeClr val="dk1"/>
                </a:solidFill>
                <a:latin typeface="Consolas"/>
                <a:ea typeface="Consolas"/>
                <a:cs typeface="Consolas"/>
                <a:sym typeface="Consolas"/>
              </a:rPr>
              <a:t>Retry Forever </a:t>
            </a:r>
            <a:r>
              <a:rPr lang="en" dirty="0">
                <a:latin typeface="Consolas"/>
                <a:ea typeface="Consolas"/>
                <a:cs typeface="Consolas"/>
                <a:sym typeface="Consolas"/>
              </a:rPr>
              <a:t>Keep retrying until succeeds.</a:t>
            </a:r>
          </a:p>
          <a:p>
            <a:pPr lvl="0">
              <a:spcBef>
                <a:spcPts val="0"/>
              </a:spcBef>
              <a:buNone/>
            </a:pPr>
            <a:br>
              <a:rPr lang="en" dirty="0">
                <a:latin typeface="Consolas"/>
                <a:ea typeface="Consolas"/>
                <a:cs typeface="Consolas"/>
                <a:sym typeface="Consolas"/>
              </a:rPr>
            </a:br>
            <a:r>
              <a:rPr lang="en" dirty="0">
                <a:latin typeface="Consolas"/>
                <a:ea typeface="Consolas"/>
                <a:cs typeface="Consolas"/>
                <a:sym typeface="Consolas"/>
              </a:rPr>
              <a:t>Retry addresses ... ‘It’s probably a blip.  Give it another go - it might succeed.’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Circuit Breaker</a:t>
            </a:r>
          </a:p>
        </p:txBody>
      </p:sp>
      <p:sp>
        <p:nvSpPr>
          <p:cNvPr id="114" name="Shape 114"/>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Circuit Breaker </a:t>
            </a:r>
            <a:r>
              <a:rPr lang="en" dirty="0">
                <a:latin typeface="Consolas"/>
                <a:ea typeface="Consolas"/>
                <a:cs typeface="Consolas"/>
                <a:sym typeface="Consolas"/>
              </a:rPr>
              <a:t>Breaks the circuit for a configured period if too many errors occur</a:t>
            </a:r>
          </a:p>
          <a:p>
            <a:pPr marL="457200" lvl="0" indent="-228600" rtl="0">
              <a:spcBef>
                <a:spcPts val="0"/>
              </a:spcBef>
              <a:buFont typeface="Consolas"/>
              <a:buChar char="+"/>
            </a:pPr>
            <a:r>
              <a:rPr lang="en" dirty="0">
                <a:latin typeface="Consolas"/>
                <a:ea typeface="Consolas"/>
                <a:cs typeface="Consolas"/>
                <a:sym typeface="Consolas"/>
              </a:rPr>
              <a:t>Blocks calls while circuit is broken.</a:t>
            </a:r>
          </a:p>
          <a:p>
            <a:pPr marL="457200" lvl="0" indent="-228600" rtl="0">
              <a:spcBef>
                <a:spcPts val="0"/>
              </a:spcBef>
              <a:buFont typeface="Consolas"/>
              <a:buChar char="+"/>
            </a:pPr>
            <a:r>
              <a:rPr lang="en" dirty="0">
                <a:solidFill>
                  <a:schemeClr val="tx1"/>
                </a:solidFill>
                <a:latin typeface="Consolas"/>
                <a:ea typeface="Consolas"/>
                <a:cs typeface="Consolas"/>
                <a:sym typeface="Consolas"/>
              </a:rPr>
              <a:t>Protects downstream system </a:t>
            </a:r>
            <a:r>
              <a:rPr lang="en" dirty="0">
                <a:latin typeface="Consolas"/>
                <a:ea typeface="Consolas"/>
                <a:cs typeface="Consolas"/>
                <a:sym typeface="Consolas"/>
              </a:rPr>
              <a:t>- chance to recover.</a:t>
            </a:r>
          </a:p>
          <a:p>
            <a:pPr marL="457200" lvl="0" indent="-228600">
              <a:spcBef>
                <a:spcPts val="0"/>
              </a:spcBef>
              <a:buFont typeface="Consolas"/>
              <a:buChar char="+"/>
            </a:pPr>
            <a:r>
              <a:rPr lang="en" dirty="0">
                <a:solidFill>
                  <a:schemeClr val="tx1"/>
                </a:solidFill>
                <a:latin typeface="Consolas"/>
                <a:ea typeface="Consolas"/>
                <a:cs typeface="Consolas"/>
                <a:sym typeface="Consolas"/>
              </a:rPr>
              <a:t>Fail fast </a:t>
            </a:r>
            <a:r>
              <a:rPr lang="en" dirty="0">
                <a:latin typeface="Consolas"/>
                <a:ea typeface="Consolas"/>
                <a:cs typeface="Consolas"/>
                <a:sym typeface="Consolas"/>
              </a:rPr>
              <a:t>to the caller </a:t>
            </a:r>
            <a:r>
              <a:rPr lang="en-US" dirty="0">
                <a:latin typeface="Consolas"/>
                <a:ea typeface="Consolas"/>
                <a:cs typeface="Consolas"/>
                <a:sym typeface="Consolas"/>
              </a:rPr>
              <a:t>to prevent cascading effects</a:t>
            </a:r>
            <a:r>
              <a:rPr lang="en" dirty="0">
                <a:latin typeface="Consolas"/>
                <a:ea typeface="Consolas"/>
                <a:cs typeface="Consolas"/>
                <a:sym typeface="Consolas"/>
              </a:rPr>
              <a:t>.</a:t>
            </a:r>
          </a:p>
          <a:p>
            <a:pPr lvl="0">
              <a:spcBef>
                <a:spcPts val="0"/>
              </a:spcBef>
              <a:buNone/>
            </a:pPr>
            <a:br>
              <a:rPr lang="en" dirty="0">
                <a:latin typeface="Consolas"/>
                <a:ea typeface="Consolas"/>
                <a:cs typeface="Consolas"/>
                <a:sym typeface="Consolas"/>
              </a:rPr>
            </a:br>
            <a:r>
              <a:rPr lang="en" dirty="0">
                <a:latin typeface="Consolas"/>
                <a:ea typeface="Consolas"/>
                <a:cs typeface="Consolas"/>
                <a:sym typeface="Consolas"/>
              </a:rPr>
              <a:t>Circuit Breaker addresses … ‘Whoa, that system is struggling / down.  Give it a break.  And don’t hang around waiting for an answer that’s unlikely right now!’</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Timeout</a:t>
            </a:r>
          </a:p>
        </p:txBody>
      </p:sp>
      <p:sp>
        <p:nvSpPr>
          <p:cNvPr id="120" name="Shape 120"/>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Timeout </a:t>
            </a:r>
            <a:r>
              <a:rPr lang="en" dirty="0">
                <a:latin typeface="Consolas"/>
                <a:ea typeface="Consolas"/>
                <a:cs typeface="Consolas"/>
                <a:sym typeface="Consolas"/>
              </a:rPr>
              <a:t>Stop waiting once you think an answer will not come</a:t>
            </a:r>
          </a:p>
          <a:p>
            <a:pPr lvl="0">
              <a:spcBef>
                <a:spcPts val="0"/>
              </a:spcBef>
              <a:buNone/>
            </a:pPr>
            <a:endParaRPr dirty="0">
              <a:latin typeface="Consolas"/>
              <a:ea typeface="Consolas"/>
              <a:cs typeface="Consolas"/>
              <a:sym typeface="Consolas"/>
            </a:endParaRPr>
          </a:p>
          <a:p>
            <a:pPr lvl="0" rtl="0">
              <a:spcBef>
                <a:spcPts val="0"/>
              </a:spcBef>
              <a:buNone/>
            </a:pPr>
            <a:r>
              <a:rPr lang="en" dirty="0">
                <a:solidFill>
                  <a:schemeClr val="dk1"/>
                </a:solidFill>
                <a:latin typeface="Consolas"/>
                <a:ea typeface="Consolas"/>
                <a:cs typeface="Consolas"/>
                <a:sym typeface="Consolas"/>
              </a:rPr>
              <a:t>Optimistic mode</a:t>
            </a:r>
            <a:r>
              <a:rPr lang="en" dirty="0">
                <a:latin typeface="Consolas"/>
                <a:ea typeface="Consolas"/>
                <a:cs typeface="Consolas"/>
                <a:sym typeface="Consolas"/>
              </a:rPr>
              <a:t> Co-operative timeout via </a:t>
            </a:r>
            <a:r>
              <a:rPr lang="en" dirty="0">
                <a:solidFill>
                  <a:srgbClr val="22C430"/>
                </a:solidFill>
                <a:latin typeface="Consolas"/>
                <a:ea typeface="Consolas"/>
                <a:cs typeface="Consolas"/>
                <a:sym typeface="Consolas"/>
              </a:rPr>
              <a:t>CancellationToken</a:t>
            </a:r>
          </a:p>
          <a:p>
            <a:pPr lvl="0" rtl="0">
              <a:spcBef>
                <a:spcPts val="0"/>
              </a:spcBef>
              <a:buNone/>
            </a:pPr>
            <a:br>
              <a:rPr lang="en" dirty="0">
                <a:latin typeface="Consolas"/>
                <a:ea typeface="Consolas"/>
                <a:cs typeface="Consolas"/>
                <a:sym typeface="Consolas"/>
              </a:rPr>
            </a:br>
            <a:br>
              <a:rPr lang="en" dirty="0">
                <a:latin typeface="Consolas"/>
                <a:ea typeface="Consolas"/>
                <a:cs typeface="Consolas"/>
                <a:sym typeface="Consolas"/>
              </a:rPr>
            </a:br>
            <a:br>
              <a:rPr lang="en" dirty="0">
                <a:latin typeface="Consolas"/>
                <a:ea typeface="Consolas"/>
                <a:cs typeface="Consolas"/>
                <a:sym typeface="Consolas"/>
              </a:rPr>
            </a:br>
            <a:r>
              <a:rPr lang="en" dirty="0">
                <a:latin typeface="Consolas"/>
                <a:ea typeface="Consolas"/>
                <a:cs typeface="Consolas"/>
                <a:sym typeface="Consolas"/>
              </a:rPr>
              <a:t>Timeout ensures … callers can ‘walk away’ from a faulting downstream system, release blocked threads/connections etc.</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2CC"/>
                </a:solidFill>
                <a:latin typeface="Permanent Marker"/>
                <a:ea typeface="Permanent Marker"/>
                <a:cs typeface="Permanent Marker"/>
                <a:sym typeface="Permanent Marker"/>
              </a:rPr>
              <a:t>Rate Limiter</a:t>
            </a:r>
          </a:p>
        </p:txBody>
      </p:sp>
      <p:sp>
        <p:nvSpPr>
          <p:cNvPr id="126" name="Shape 126"/>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Rate limiter resilience strategy </a:t>
            </a:r>
            <a:r>
              <a:rPr lang="en" dirty="0">
                <a:latin typeface="Consolas"/>
                <a:ea typeface="Consolas"/>
                <a:cs typeface="Consolas"/>
                <a:sym typeface="Consolas"/>
              </a:rPr>
              <a:t>Controls the # of operations that can pass through it.</a:t>
            </a:r>
          </a:p>
          <a:p>
            <a:pPr lvl="0">
              <a:spcBef>
                <a:spcPts val="0"/>
              </a:spcBef>
              <a:buNone/>
            </a:pPr>
            <a:r>
              <a:rPr lang="en" dirty="0">
                <a:latin typeface="Consolas"/>
                <a:ea typeface="Consolas"/>
                <a:cs typeface="Consolas"/>
                <a:sym typeface="Consolas"/>
              </a:rPr>
              <a:t>Use the </a:t>
            </a:r>
            <a:r>
              <a:rPr lang="en" dirty="0">
                <a:solidFill>
                  <a:schemeClr val="tx1"/>
                </a:solidFill>
                <a:latin typeface="Consolas"/>
                <a:ea typeface="Consolas"/>
                <a:cs typeface="Consolas"/>
                <a:sym typeface="Consolas"/>
              </a:rPr>
              <a:t>rate limiter </a:t>
            </a:r>
            <a:r>
              <a:rPr lang="en" dirty="0">
                <a:latin typeface="Consolas"/>
                <a:ea typeface="Consolas"/>
                <a:cs typeface="Consolas"/>
                <a:sym typeface="Consolas"/>
              </a:rPr>
              <a:t>to limit the incoming requests during a given period (window).</a:t>
            </a:r>
          </a:p>
          <a:p>
            <a:pPr lvl="0">
              <a:spcBef>
                <a:spcPts val="0"/>
              </a:spcBef>
              <a:buNone/>
            </a:pPr>
            <a:r>
              <a:rPr lang="en" dirty="0">
                <a:latin typeface="Consolas"/>
                <a:ea typeface="Consolas"/>
                <a:cs typeface="Consolas"/>
                <a:sym typeface="Consolas"/>
              </a:rPr>
              <a:t>Use the </a:t>
            </a:r>
            <a:r>
              <a:rPr lang="en" dirty="0">
                <a:solidFill>
                  <a:schemeClr val="tx1"/>
                </a:solidFill>
                <a:latin typeface="Consolas"/>
                <a:ea typeface="Consolas"/>
                <a:cs typeface="Consolas"/>
                <a:sym typeface="Consolas"/>
              </a:rPr>
              <a:t>concurrency limiter </a:t>
            </a:r>
            <a:r>
              <a:rPr lang="en" dirty="0">
                <a:latin typeface="Consolas"/>
                <a:ea typeface="Consolas"/>
                <a:cs typeface="Consolas"/>
                <a:sym typeface="Consolas"/>
              </a:rPr>
              <a:t>to limit the outgoing concurrent request count against a resource.</a:t>
            </a:r>
          </a:p>
          <a:p>
            <a:pPr lvl="0" rtl="0">
              <a:spcBef>
                <a:spcPts val="0"/>
              </a:spcBef>
              <a:buNone/>
            </a:pPr>
            <a:endParaRPr lang="en" dirty="0">
              <a:latin typeface="Consolas"/>
              <a:ea typeface="Consolas"/>
              <a:cs typeface="Consolas"/>
              <a:sym typeface="Consolas"/>
            </a:endParaRPr>
          </a:p>
          <a:p>
            <a:pPr lvl="0" rtl="0">
              <a:spcBef>
                <a:spcPts val="0"/>
              </a:spcBef>
              <a:buNone/>
            </a:pPr>
            <a:r>
              <a:rPr lang="en" dirty="0">
                <a:latin typeface="Consolas"/>
                <a:ea typeface="Consolas"/>
                <a:cs typeface="Consolas"/>
                <a:sym typeface="Consolas"/>
              </a:rPr>
              <a:t>Rate limiter … ‘Protect a constrained resource and avoid overwhelming my app while keeping traffic at a safe level’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6299D5-44EB-4ED0-BC0C-CB67BF0555AE}"/>
              </a:ext>
            </a:extLst>
          </p:cNvPr>
          <p:cNvSpPr>
            <a:spLocks noGrp="1"/>
          </p:cNvSpPr>
          <p:nvPr>
            <p:ph type="title"/>
          </p:nvPr>
        </p:nvSpPr>
        <p:spPr>
          <a:xfrm>
            <a:off x="485775" y="273844"/>
            <a:ext cx="4131661" cy="411956"/>
          </a:xfrm>
        </p:spPr>
        <p:txBody>
          <a:bodyPr/>
          <a:lstStyle/>
          <a:p>
            <a:r>
              <a:rPr lang="es-419" dirty="0"/>
              <a:t>Joel Hulen</a:t>
            </a:r>
            <a:endParaRPr lang="en-US" dirty="0"/>
          </a:p>
        </p:txBody>
      </p:sp>
      <p:sp>
        <p:nvSpPr>
          <p:cNvPr id="45" name="Slide Number Placeholder 44">
            <a:extLst>
              <a:ext uri="{FF2B5EF4-FFF2-40B4-BE49-F238E27FC236}">
                <a16:creationId xmlns:a16="http://schemas.microsoft.com/office/drawing/2014/main" id="{6B6466E6-706D-4EAC-964A-2F667BCE74E6}"/>
              </a:ext>
            </a:extLst>
          </p:cNvPr>
          <p:cNvSpPr>
            <a:spLocks noGrp="1"/>
          </p:cNvSpPr>
          <p:nvPr>
            <p:ph type="sldNum" sz="quarter" idx="4"/>
          </p:nvPr>
        </p:nvSpPr>
        <p:spPr>
          <a:xfrm>
            <a:off x="8727623" y="4849778"/>
            <a:ext cx="327266" cy="248949"/>
          </a:xfrm>
        </p:spPr>
        <p:txBody>
          <a:bodyPr/>
          <a:lstStyle/>
          <a:p>
            <a:pPr defTabSz="685800">
              <a:defRPr/>
            </a:pPr>
            <a:fld id="{00F9DAA1-1DF7-43E0-8E29-0CE1148553C7}" type="slidenum">
              <a:rPr lang="en-US" kern="1200">
                <a:solidFill>
                  <a:srgbClr val="E7E6E6">
                    <a:lumMod val="90000"/>
                    <a:alpha val="60000"/>
                  </a:srgbClr>
                </a:solidFill>
                <a:latin typeface="Montserrat"/>
                <a:ea typeface="+mn-ea"/>
                <a:cs typeface="+mn-cs"/>
              </a:rPr>
              <a:pPr defTabSz="685800">
                <a:defRPr/>
              </a:pPr>
              <a:t>2</a:t>
            </a:fld>
            <a:endParaRPr lang="en-US" kern="1200" dirty="0">
              <a:solidFill>
                <a:srgbClr val="E7E6E6">
                  <a:lumMod val="90000"/>
                  <a:alpha val="60000"/>
                </a:srgbClr>
              </a:solidFill>
              <a:latin typeface="Montserrat"/>
              <a:ea typeface="+mn-ea"/>
              <a:cs typeface="+mn-cs"/>
            </a:endParaRPr>
          </a:p>
        </p:txBody>
      </p:sp>
      <p:sp>
        <p:nvSpPr>
          <p:cNvPr id="9" name="Text Placeholder 8">
            <a:extLst>
              <a:ext uri="{FF2B5EF4-FFF2-40B4-BE49-F238E27FC236}">
                <a16:creationId xmlns:a16="http://schemas.microsoft.com/office/drawing/2014/main" id="{E156C0FB-1474-4913-8D28-3986E10BCECA}"/>
              </a:ext>
            </a:extLst>
          </p:cNvPr>
          <p:cNvSpPr>
            <a:spLocks noGrp="1"/>
          </p:cNvSpPr>
          <p:nvPr>
            <p:ph type="body" sz="quarter" idx="19"/>
          </p:nvPr>
        </p:nvSpPr>
        <p:spPr>
          <a:xfrm>
            <a:off x="485775" y="685801"/>
            <a:ext cx="4495197" cy="485775"/>
          </a:xfrm>
        </p:spPr>
        <p:txBody>
          <a:bodyPr>
            <a:normAutofit/>
          </a:bodyPr>
          <a:lstStyle/>
          <a:p>
            <a:r>
              <a:rPr lang="en-US" dirty="0"/>
              <a:t>Software Engineer / Data Engineer / Cloud Architect</a:t>
            </a:r>
          </a:p>
        </p:txBody>
      </p:sp>
      <p:grpSp>
        <p:nvGrpSpPr>
          <p:cNvPr id="10" name="Group 9">
            <a:extLst>
              <a:ext uri="{FF2B5EF4-FFF2-40B4-BE49-F238E27FC236}">
                <a16:creationId xmlns:a16="http://schemas.microsoft.com/office/drawing/2014/main" id="{FCC51556-2C41-4742-BBB8-FADF4D82853C}"/>
              </a:ext>
            </a:extLst>
          </p:cNvPr>
          <p:cNvGrpSpPr/>
          <p:nvPr/>
        </p:nvGrpSpPr>
        <p:grpSpPr>
          <a:xfrm>
            <a:off x="626137" y="4204627"/>
            <a:ext cx="3667110" cy="404879"/>
            <a:chOff x="834851" y="5606169"/>
            <a:chExt cx="4889482" cy="539838"/>
          </a:xfrm>
        </p:grpSpPr>
        <p:sp>
          <p:nvSpPr>
            <p:cNvPr id="23" name="Text Placeholder 5">
              <a:extLst>
                <a:ext uri="{FF2B5EF4-FFF2-40B4-BE49-F238E27FC236}">
                  <a16:creationId xmlns:a16="http://schemas.microsoft.com/office/drawing/2014/main" id="{AB85B6D6-D9D6-449E-84F5-74E462704552}"/>
                </a:ext>
              </a:extLst>
            </p:cNvPr>
            <p:cNvSpPr txBox="1">
              <a:spLocks/>
            </p:cNvSpPr>
            <p:nvPr/>
          </p:nvSpPr>
          <p:spPr>
            <a:xfrm>
              <a:off x="1405840" y="5606169"/>
              <a:ext cx="4318493" cy="539838"/>
            </a:xfrm>
            <a:prstGeom prst="rect">
              <a:avLst/>
            </a:prstGeom>
          </p:spPr>
          <p:txBody>
            <a:bodyPr/>
            <a:lstStyle>
              <a:lvl1pPr marL="2286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1pPr>
              <a:lvl2pPr marL="6858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2pPr>
              <a:lvl3pPr marL="11430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3pPr>
              <a:lvl4pPr marL="16002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4pPr>
              <a:lvl5pPr marL="20574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50000"/>
                </a:lnSpc>
                <a:spcBef>
                  <a:spcPts val="450"/>
                </a:spcBef>
                <a:spcAft>
                  <a:spcPts val="450"/>
                </a:spcAft>
                <a:buClr>
                  <a:srgbClr val="008CE2"/>
                </a:buClr>
                <a:buNone/>
                <a:defRPr/>
              </a:pPr>
              <a:r>
                <a:rPr lang="en-US" sz="1200" dirty="0">
                  <a:solidFill>
                    <a:schemeClr val="tx1"/>
                  </a:solidFill>
                  <a:latin typeface="Montserrat"/>
                </a:rPr>
                <a:t>joelhulen@gmail.com</a:t>
              </a:r>
            </a:p>
          </p:txBody>
        </p:sp>
        <p:grpSp>
          <p:nvGrpSpPr>
            <p:cNvPr id="24" name="Group 23">
              <a:extLst>
                <a:ext uri="{FF2B5EF4-FFF2-40B4-BE49-F238E27FC236}">
                  <a16:creationId xmlns:a16="http://schemas.microsoft.com/office/drawing/2014/main" id="{8C53ED21-F2D2-415E-9FDA-C95137DD3269}"/>
                </a:ext>
              </a:extLst>
            </p:cNvPr>
            <p:cNvGrpSpPr/>
            <p:nvPr/>
          </p:nvGrpSpPr>
          <p:grpSpPr>
            <a:xfrm>
              <a:off x="834851" y="5769023"/>
              <a:ext cx="347146" cy="214130"/>
              <a:chOff x="3977898" y="5428174"/>
              <a:chExt cx="754494" cy="465389"/>
            </a:xfrm>
            <a:solidFill>
              <a:schemeClr val="tx1"/>
            </a:solidFill>
          </p:grpSpPr>
          <p:sp>
            <p:nvSpPr>
              <p:cNvPr id="25" name="Freeform: Shape 24">
                <a:extLst>
                  <a:ext uri="{FF2B5EF4-FFF2-40B4-BE49-F238E27FC236}">
                    <a16:creationId xmlns:a16="http://schemas.microsoft.com/office/drawing/2014/main" id="{004FE62E-D73E-4F01-86AF-FE2070333290}"/>
                  </a:ext>
                </a:extLst>
              </p:cNvPr>
              <p:cNvSpPr/>
              <p:nvPr/>
            </p:nvSpPr>
            <p:spPr>
              <a:xfrm>
                <a:off x="3977898" y="5428174"/>
                <a:ext cx="754494" cy="465389"/>
              </a:xfrm>
              <a:custGeom>
                <a:avLst/>
                <a:gdLst>
                  <a:gd name="connsiteX0" fmla="*/ 707207 w 754493"/>
                  <a:gd name="connsiteY0" fmla="*/ 1984 h 465388"/>
                  <a:gd name="connsiteX1" fmla="*/ 757117 w 754493"/>
                  <a:gd name="connsiteY1" fmla="*/ 52366 h 465388"/>
                  <a:gd name="connsiteX2" fmla="*/ 757124 w 754493"/>
                  <a:gd name="connsiteY2" fmla="*/ 415510 h 465388"/>
                  <a:gd name="connsiteX3" fmla="*/ 707327 w 754493"/>
                  <a:gd name="connsiteY3" fmla="*/ 466470 h 465388"/>
                  <a:gd name="connsiteX4" fmla="*/ 51630 w 754493"/>
                  <a:gd name="connsiteY4" fmla="*/ 466484 h 465388"/>
                  <a:gd name="connsiteX5" fmla="*/ 684 w 754493"/>
                  <a:gd name="connsiteY5" fmla="*/ 416695 h 465388"/>
                  <a:gd name="connsiteX6" fmla="*/ 670 w 754493"/>
                  <a:gd name="connsiteY6" fmla="*/ 52937 h 465388"/>
                  <a:gd name="connsiteX7" fmla="*/ 50459 w 754493"/>
                  <a:gd name="connsiteY7" fmla="*/ 1984 h 465388"/>
                  <a:gd name="connsiteX8" fmla="*/ 707207 w 754493"/>
                  <a:gd name="connsiteY8" fmla="*/ 1984 h 465388"/>
                  <a:gd name="connsiteX9" fmla="*/ 51898 w 754493"/>
                  <a:gd name="connsiteY9" fmla="*/ 44278 h 465388"/>
                  <a:gd name="connsiteX10" fmla="*/ 42985 w 754493"/>
                  <a:gd name="connsiteY10" fmla="*/ 52839 h 465388"/>
                  <a:gd name="connsiteX11" fmla="*/ 42992 w 754493"/>
                  <a:gd name="connsiteY11" fmla="*/ 415856 h 465388"/>
                  <a:gd name="connsiteX12" fmla="*/ 51298 w 754493"/>
                  <a:gd name="connsiteY12" fmla="*/ 424162 h 465388"/>
                  <a:gd name="connsiteX13" fmla="*/ 706495 w 754493"/>
                  <a:gd name="connsiteY13" fmla="*/ 424162 h 465388"/>
                  <a:gd name="connsiteX14" fmla="*/ 714801 w 754493"/>
                  <a:gd name="connsiteY14" fmla="*/ 415856 h 465388"/>
                  <a:gd name="connsiteX15" fmla="*/ 714816 w 754493"/>
                  <a:gd name="connsiteY15" fmla="*/ 53142 h 465388"/>
                  <a:gd name="connsiteX16" fmla="*/ 706241 w 754493"/>
                  <a:gd name="connsiteY16" fmla="*/ 44285 h 465388"/>
                  <a:gd name="connsiteX17" fmla="*/ 51898 w 754493"/>
                  <a:gd name="connsiteY17" fmla="*/ 44278 h 46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4493" h="465388">
                    <a:moveTo>
                      <a:pt x="707207" y="1984"/>
                    </a:moveTo>
                    <a:cubicBezTo>
                      <a:pt x="733516" y="2887"/>
                      <a:pt x="756581" y="25409"/>
                      <a:pt x="757117" y="52366"/>
                    </a:cubicBezTo>
                    <a:cubicBezTo>
                      <a:pt x="757920" y="173416"/>
                      <a:pt x="757124" y="294467"/>
                      <a:pt x="757124" y="415510"/>
                    </a:cubicBezTo>
                    <a:cubicBezTo>
                      <a:pt x="756799" y="441946"/>
                      <a:pt x="734390" y="465441"/>
                      <a:pt x="707327" y="466470"/>
                    </a:cubicBezTo>
                    <a:cubicBezTo>
                      <a:pt x="488778" y="469234"/>
                      <a:pt x="270200" y="466484"/>
                      <a:pt x="51630" y="466484"/>
                    </a:cubicBezTo>
                    <a:cubicBezTo>
                      <a:pt x="25244" y="466153"/>
                      <a:pt x="1713" y="443751"/>
                      <a:pt x="684" y="416695"/>
                    </a:cubicBezTo>
                    <a:cubicBezTo>
                      <a:pt x="-846" y="295454"/>
                      <a:pt x="670" y="174192"/>
                      <a:pt x="670" y="52937"/>
                    </a:cubicBezTo>
                    <a:cubicBezTo>
                      <a:pt x="1001" y="26530"/>
                      <a:pt x="23389" y="3007"/>
                      <a:pt x="50459" y="1984"/>
                    </a:cubicBezTo>
                    <a:cubicBezTo>
                      <a:pt x="269361" y="-780"/>
                      <a:pt x="488305" y="-540"/>
                      <a:pt x="707207" y="1984"/>
                    </a:cubicBezTo>
                    <a:close/>
                    <a:moveTo>
                      <a:pt x="51898" y="44278"/>
                    </a:moveTo>
                    <a:cubicBezTo>
                      <a:pt x="47173" y="44335"/>
                      <a:pt x="43161" y="48213"/>
                      <a:pt x="42985" y="52839"/>
                    </a:cubicBezTo>
                    <a:cubicBezTo>
                      <a:pt x="41455" y="173833"/>
                      <a:pt x="38380" y="294932"/>
                      <a:pt x="42992" y="415856"/>
                    </a:cubicBezTo>
                    <a:cubicBezTo>
                      <a:pt x="43267" y="420192"/>
                      <a:pt x="46926" y="423887"/>
                      <a:pt x="51298" y="424162"/>
                    </a:cubicBezTo>
                    <a:cubicBezTo>
                      <a:pt x="269537" y="432448"/>
                      <a:pt x="488249" y="432441"/>
                      <a:pt x="706495" y="424162"/>
                    </a:cubicBezTo>
                    <a:cubicBezTo>
                      <a:pt x="710832" y="423887"/>
                      <a:pt x="714526" y="420206"/>
                      <a:pt x="714801" y="415856"/>
                    </a:cubicBezTo>
                    <a:cubicBezTo>
                      <a:pt x="719364" y="295038"/>
                      <a:pt x="714816" y="174044"/>
                      <a:pt x="714816" y="53142"/>
                    </a:cubicBezTo>
                    <a:cubicBezTo>
                      <a:pt x="714816" y="48340"/>
                      <a:pt x="710832" y="44440"/>
                      <a:pt x="706241" y="44285"/>
                    </a:cubicBezTo>
                    <a:cubicBezTo>
                      <a:pt x="488143" y="41768"/>
                      <a:pt x="270010" y="44278"/>
                      <a:pt x="51898" y="44278"/>
                    </a:cubicBezTo>
                    <a:close/>
                  </a:path>
                </a:pathLst>
              </a:custGeom>
              <a:grpFill/>
              <a:ln w="7048" cap="flat">
                <a:noFill/>
                <a:prstDash val="solid"/>
                <a:round/>
              </a:ln>
            </p:spPr>
            <p:txBody>
              <a:bodyPr rtlCol="0" anchor="ctr"/>
              <a:lstStyle/>
              <a:p>
                <a:pPr defTabSz="685800">
                  <a:defRPr/>
                </a:pPr>
                <a:endParaRPr lang="en-US" sz="1350" kern="1200">
                  <a:solidFill>
                    <a:srgbClr val="444847"/>
                  </a:solidFill>
                  <a:ea typeface="+mn-ea"/>
                  <a:cs typeface="+mn-cs"/>
                </a:endParaRPr>
              </a:p>
            </p:txBody>
          </p:sp>
          <p:sp>
            <p:nvSpPr>
              <p:cNvPr id="26" name="Freeform: Shape 25">
                <a:extLst>
                  <a:ext uri="{FF2B5EF4-FFF2-40B4-BE49-F238E27FC236}">
                    <a16:creationId xmlns:a16="http://schemas.microsoft.com/office/drawing/2014/main" id="{E34044EB-0932-4A49-870B-1AEE8FFE8A77}"/>
                  </a:ext>
                </a:extLst>
              </p:cNvPr>
              <p:cNvSpPr/>
              <p:nvPr/>
            </p:nvSpPr>
            <p:spPr>
              <a:xfrm>
                <a:off x="3999458" y="5451137"/>
                <a:ext cx="712185" cy="260899"/>
              </a:xfrm>
              <a:custGeom>
                <a:avLst/>
                <a:gdLst>
                  <a:gd name="connsiteX0" fmla="*/ 705847 w 712185"/>
                  <a:gd name="connsiteY0" fmla="*/ 69 h 260899"/>
                  <a:gd name="connsiteX1" fmla="*/ 710113 w 712185"/>
                  <a:gd name="connsiteY1" fmla="*/ 19143 h 260899"/>
                  <a:gd name="connsiteX2" fmla="*/ 363357 w 712185"/>
                  <a:gd name="connsiteY2" fmla="*/ 262978 h 260899"/>
                  <a:gd name="connsiteX3" fmla="*/ 351214 w 712185"/>
                  <a:gd name="connsiteY3" fmla="*/ 262999 h 260899"/>
                  <a:gd name="connsiteX4" fmla="*/ 3428 w 712185"/>
                  <a:gd name="connsiteY4" fmla="*/ 20144 h 260899"/>
                  <a:gd name="connsiteX5" fmla="*/ 15542 w 712185"/>
                  <a:gd name="connsiteY5" fmla="*/ 2798 h 260899"/>
                  <a:gd name="connsiteX6" fmla="*/ 357250 w 712185"/>
                  <a:gd name="connsiteY6" fmla="*/ 241408 h 260899"/>
                  <a:gd name="connsiteX7" fmla="*/ 697943 w 712185"/>
                  <a:gd name="connsiteY7" fmla="*/ 1839 h 260899"/>
                  <a:gd name="connsiteX8" fmla="*/ 705847 w 712185"/>
                  <a:gd name="connsiteY8" fmla="*/ 69 h 26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185" h="260899">
                    <a:moveTo>
                      <a:pt x="705847" y="69"/>
                    </a:moveTo>
                    <a:cubicBezTo>
                      <a:pt x="714154" y="2205"/>
                      <a:pt x="717588" y="12952"/>
                      <a:pt x="710113" y="19143"/>
                    </a:cubicBezTo>
                    <a:lnTo>
                      <a:pt x="363357" y="262978"/>
                    </a:lnTo>
                    <a:cubicBezTo>
                      <a:pt x="357440" y="266497"/>
                      <a:pt x="356545" y="266144"/>
                      <a:pt x="351214" y="262999"/>
                    </a:cubicBezTo>
                    <a:lnTo>
                      <a:pt x="3428" y="20144"/>
                    </a:lnTo>
                    <a:cubicBezTo>
                      <a:pt x="-4879" y="13311"/>
                      <a:pt x="2984" y="-4571"/>
                      <a:pt x="15542" y="2798"/>
                    </a:cubicBezTo>
                    <a:lnTo>
                      <a:pt x="357250" y="241408"/>
                    </a:lnTo>
                    <a:lnTo>
                      <a:pt x="697943" y="1839"/>
                    </a:lnTo>
                    <a:cubicBezTo>
                      <a:pt x="697943" y="1839"/>
                      <a:pt x="700700" y="-418"/>
                      <a:pt x="705847" y="69"/>
                    </a:cubicBezTo>
                    <a:close/>
                  </a:path>
                </a:pathLst>
              </a:custGeom>
              <a:grpFill/>
              <a:ln w="7048" cap="flat">
                <a:noFill/>
                <a:prstDash val="solid"/>
                <a:round/>
              </a:ln>
            </p:spPr>
            <p:txBody>
              <a:bodyPr rtlCol="0" anchor="ctr"/>
              <a:lstStyle/>
              <a:p>
                <a:pPr defTabSz="685800">
                  <a:defRPr/>
                </a:pPr>
                <a:endParaRPr lang="en-US" sz="1350" kern="1200">
                  <a:solidFill>
                    <a:srgbClr val="444847"/>
                  </a:solidFill>
                  <a:ea typeface="+mn-ea"/>
                  <a:cs typeface="+mn-cs"/>
                </a:endParaRPr>
              </a:p>
            </p:txBody>
          </p:sp>
        </p:grpSp>
      </p:grpSp>
      <p:pic>
        <p:nvPicPr>
          <p:cNvPr id="40" name="Picture Placeholder 13">
            <a:extLst>
              <a:ext uri="{FF2B5EF4-FFF2-40B4-BE49-F238E27FC236}">
                <a16:creationId xmlns:a16="http://schemas.microsoft.com/office/drawing/2014/main" id="{FFAB35D2-52FE-42D7-A60C-8864D8E4FE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26135" y="326973"/>
            <a:ext cx="2427726" cy="2430011"/>
          </a:xfrm>
          <a:prstGeom prst="rect">
            <a:avLst/>
          </a:prstGeom>
          <a:solidFill>
            <a:schemeClr val="bg2"/>
          </a:solidFill>
        </p:spPr>
      </p:pic>
      <p:pic>
        <p:nvPicPr>
          <p:cNvPr id="42" name="Picture 41">
            <a:extLst>
              <a:ext uri="{FF2B5EF4-FFF2-40B4-BE49-F238E27FC236}">
                <a16:creationId xmlns:a16="http://schemas.microsoft.com/office/drawing/2014/main" id="{8AD78898-C0D9-421C-97C5-FC7154DEC8BB}"/>
              </a:ext>
            </a:extLst>
          </p:cNvPr>
          <p:cNvPicPr>
            <a:picLocks noChangeAspect="1"/>
          </p:cNvPicPr>
          <p:nvPr/>
        </p:nvPicPr>
        <p:blipFill>
          <a:blip r:embed="rId4"/>
          <a:stretch>
            <a:fillRect/>
          </a:stretch>
        </p:blipFill>
        <p:spPr>
          <a:xfrm>
            <a:off x="6639998" y="2001413"/>
            <a:ext cx="2097365" cy="2083078"/>
          </a:xfrm>
          <a:prstGeom prst="rect">
            <a:avLst/>
          </a:prstGeom>
        </p:spPr>
      </p:pic>
      <p:sp>
        <p:nvSpPr>
          <p:cNvPr id="48" name="TextBox 47">
            <a:extLst>
              <a:ext uri="{FF2B5EF4-FFF2-40B4-BE49-F238E27FC236}">
                <a16:creationId xmlns:a16="http://schemas.microsoft.com/office/drawing/2014/main" id="{827BEB90-2AED-42F6-B9B6-6040C9D7E597}"/>
              </a:ext>
            </a:extLst>
          </p:cNvPr>
          <p:cNvSpPr txBox="1"/>
          <p:nvPr/>
        </p:nvSpPr>
        <p:spPr>
          <a:xfrm>
            <a:off x="485775" y="1127896"/>
            <a:ext cx="4571271" cy="507831"/>
          </a:xfrm>
          <a:prstGeom prst="rect">
            <a:avLst/>
          </a:prstGeom>
          <a:noFill/>
        </p:spPr>
        <p:txBody>
          <a:bodyPr wrap="square">
            <a:spAutoFit/>
          </a:bodyPr>
          <a:lstStyle/>
          <a:p>
            <a:pPr defTabSz="699557">
              <a:lnSpc>
                <a:spcPct val="90000"/>
              </a:lnSpc>
              <a:spcBef>
                <a:spcPct val="20000"/>
              </a:spcBef>
              <a:buSzPct val="90000"/>
              <a:defRPr/>
            </a:pPr>
            <a:r>
              <a:rPr lang="en-US" sz="1350" kern="1200" dirty="0">
                <a:solidFill>
                  <a:schemeClr val="tx1"/>
                </a:solidFill>
                <a:latin typeface="Segoe UI Semibold" panose="020B0702040204020203" pitchFamily="34" charset="0"/>
                <a:ea typeface="+mn-ea"/>
                <a:cs typeface="Segoe UI Semibold" panose="020B0702040204020203" pitchFamily="34" charset="0"/>
              </a:rPr>
              <a:t>30+ years in the industry</a:t>
            </a:r>
          </a:p>
          <a:p>
            <a:pPr defTabSz="699557">
              <a:lnSpc>
                <a:spcPct val="90000"/>
              </a:lnSpc>
              <a:spcBef>
                <a:spcPct val="20000"/>
              </a:spcBef>
              <a:buSzPct val="90000"/>
              <a:defRPr/>
            </a:pPr>
            <a:r>
              <a:rPr lang="en-US" sz="1350" kern="1200" dirty="0">
                <a:solidFill>
                  <a:schemeClr val="tx1"/>
                </a:solidFill>
                <a:latin typeface="Segoe UI Semibold" panose="020B0702040204020203" pitchFamily="34" charset="0"/>
                <a:ea typeface="+mn-ea"/>
                <a:cs typeface="Segoe UI Semibold" panose="020B0702040204020203" pitchFamily="34" charset="0"/>
              </a:rPr>
              <a:t>Author/co-author of several books on Azure</a:t>
            </a:r>
          </a:p>
        </p:txBody>
      </p:sp>
      <p:grpSp>
        <p:nvGrpSpPr>
          <p:cNvPr id="49" name="Group 48">
            <a:extLst>
              <a:ext uri="{FF2B5EF4-FFF2-40B4-BE49-F238E27FC236}">
                <a16:creationId xmlns:a16="http://schemas.microsoft.com/office/drawing/2014/main" id="{0FAD1F20-A5FF-4666-AF1B-0E93E26973FC}"/>
              </a:ext>
            </a:extLst>
          </p:cNvPr>
          <p:cNvGrpSpPr/>
          <p:nvPr/>
        </p:nvGrpSpPr>
        <p:grpSpPr>
          <a:xfrm>
            <a:off x="556992" y="1760339"/>
            <a:ext cx="2970677" cy="1225122"/>
            <a:chOff x="5998047" y="3812620"/>
            <a:chExt cx="3300605" cy="1361186"/>
          </a:xfrm>
        </p:grpSpPr>
        <p:pic>
          <p:nvPicPr>
            <p:cNvPr id="50" name="Picture 49">
              <a:extLst>
                <a:ext uri="{FF2B5EF4-FFF2-40B4-BE49-F238E27FC236}">
                  <a16:creationId xmlns:a16="http://schemas.microsoft.com/office/drawing/2014/main" id="{21FF85FB-09E2-48EE-BFC0-B9FB44865A2B}"/>
                </a:ext>
              </a:extLst>
            </p:cNvPr>
            <p:cNvPicPr>
              <a:picLocks noChangeAspect="1"/>
            </p:cNvPicPr>
            <p:nvPr/>
          </p:nvPicPr>
          <p:blipFill>
            <a:blip r:embed="rId5"/>
            <a:stretch>
              <a:fillRect/>
            </a:stretch>
          </p:blipFill>
          <p:spPr>
            <a:xfrm>
              <a:off x="8185733" y="3812620"/>
              <a:ext cx="1112919" cy="1361186"/>
            </a:xfrm>
            <a:prstGeom prst="rect">
              <a:avLst/>
            </a:prstGeom>
            <a:effectLst>
              <a:outerShdw blurRad="50800" dist="38100" dir="2700000" algn="tl" rotWithShape="0">
                <a:prstClr val="black">
                  <a:alpha val="40000"/>
                </a:prstClr>
              </a:outerShdw>
            </a:effectLst>
          </p:spPr>
        </p:pic>
        <p:pic>
          <p:nvPicPr>
            <p:cNvPr id="51" name="Picture 50">
              <a:extLst>
                <a:ext uri="{FF2B5EF4-FFF2-40B4-BE49-F238E27FC236}">
                  <a16:creationId xmlns:a16="http://schemas.microsoft.com/office/drawing/2014/main" id="{84E3F87E-9DBE-4E8C-BE56-68F5E281448C}"/>
                </a:ext>
              </a:extLst>
            </p:cNvPr>
            <p:cNvPicPr>
              <a:picLocks noChangeAspect="1"/>
            </p:cNvPicPr>
            <p:nvPr/>
          </p:nvPicPr>
          <p:blipFill rotWithShape="1">
            <a:blip r:embed="rId6"/>
            <a:srcRect l="2030" t="2179" r="4180" b="1950"/>
            <a:stretch/>
          </p:blipFill>
          <p:spPr>
            <a:xfrm>
              <a:off x="7084362" y="3825701"/>
              <a:ext cx="977760" cy="1335024"/>
            </a:xfrm>
            <a:prstGeom prst="rect">
              <a:avLst/>
            </a:prstGeom>
            <a:ln>
              <a:solidFill>
                <a:schemeClr val="bg2"/>
              </a:solidFill>
            </a:ln>
            <a:effectLst>
              <a:outerShdw blurRad="50800" dist="38100" dir="2700000" algn="tl" rotWithShape="0">
                <a:prstClr val="black">
                  <a:alpha val="40000"/>
                </a:prstClr>
              </a:outerShdw>
            </a:effectLst>
          </p:spPr>
        </p:pic>
        <p:pic>
          <p:nvPicPr>
            <p:cNvPr id="52" name="Picture 51">
              <a:extLst>
                <a:ext uri="{FF2B5EF4-FFF2-40B4-BE49-F238E27FC236}">
                  <a16:creationId xmlns:a16="http://schemas.microsoft.com/office/drawing/2014/main" id="{ED307446-F245-41F1-908B-DE5D6D3F4E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8047" y="3838279"/>
              <a:ext cx="961752" cy="1319831"/>
            </a:xfrm>
            <a:prstGeom prst="rect">
              <a:avLst/>
            </a:prstGeom>
            <a:ln>
              <a:solidFill>
                <a:schemeClr val="bg2"/>
              </a:solidFill>
            </a:ln>
            <a:effectLst>
              <a:outerShdw blurRad="50800" dist="38100" dir="2700000" algn="tl" rotWithShape="0">
                <a:prstClr val="black">
                  <a:alpha val="40000"/>
                </a:prstClr>
              </a:outerShdw>
            </a:effectLst>
          </p:spPr>
        </p:pic>
      </p:grpSp>
      <p:grpSp>
        <p:nvGrpSpPr>
          <p:cNvPr id="53" name="Group 52">
            <a:extLst>
              <a:ext uri="{FF2B5EF4-FFF2-40B4-BE49-F238E27FC236}">
                <a16:creationId xmlns:a16="http://schemas.microsoft.com/office/drawing/2014/main" id="{DA1E9EA8-CD13-4FF9-ACB3-31420FDD94A8}"/>
              </a:ext>
            </a:extLst>
          </p:cNvPr>
          <p:cNvGrpSpPr/>
          <p:nvPr/>
        </p:nvGrpSpPr>
        <p:grpSpPr>
          <a:xfrm>
            <a:off x="2133621" y="2818427"/>
            <a:ext cx="3085414" cy="1268991"/>
            <a:chOff x="7851020" y="4612765"/>
            <a:chExt cx="3753430" cy="1543738"/>
          </a:xfrm>
        </p:grpSpPr>
        <p:pic>
          <p:nvPicPr>
            <p:cNvPr id="54" name="Picture 53">
              <a:extLst>
                <a:ext uri="{FF2B5EF4-FFF2-40B4-BE49-F238E27FC236}">
                  <a16:creationId xmlns:a16="http://schemas.microsoft.com/office/drawing/2014/main" id="{57582982-3DAE-454B-96D0-21C7E6E2FA62}"/>
                </a:ext>
              </a:extLst>
            </p:cNvPr>
            <p:cNvPicPr>
              <a:picLocks noChangeAspect="1"/>
            </p:cNvPicPr>
            <p:nvPr/>
          </p:nvPicPr>
          <p:blipFill>
            <a:blip r:embed="rId8"/>
            <a:stretch>
              <a:fillRect/>
            </a:stretch>
          </p:blipFill>
          <p:spPr>
            <a:xfrm>
              <a:off x="7851020" y="4612766"/>
              <a:ext cx="1156148" cy="1490371"/>
            </a:xfrm>
            <a:prstGeom prst="rect">
              <a:avLst/>
            </a:prstGeom>
            <a:ln>
              <a:solidFill>
                <a:schemeClr val="bg2"/>
              </a:solidFill>
            </a:ln>
            <a:effectLst>
              <a:outerShdw blurRad="50800" dist="38100" dir="2700000" algn="tl" rotWithShape="0">
                <a:prstClr val="black">
                  <a:alpha val="40000"/>
                </a:prstClr>
              </a:outerShdw>
            </a:effectLst>
          </p:spPr>
        </p:pic>
        <p:pic>
          <p:nvPicPr>
            <p:cNvPr id="55" name="Picture 54">
              <a:extLst>
                <a:ext uri="{FF2B5EF4-FFF2-40B4-BE49-F238E27FC236}">
                  <a16:creationId xmlns:a16="http://schemas.microsoft.com/office/drawing/2014/main" id="{50938E67-84C8-4019-B9DB-84DCFABE096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157565" y="4612766"/>
              <a:ext cx="1172414" cy="1543737"/>
            </a:xfrm>
            <a:prstGeom prst="rect">
              <a:avLst/>
            </a:prstGeom>
            <a:ln>
              <a:solidFill>
                <a:schemeClr val="bg2"/>
              </a:solidFill>
            </a:ln>
            <a:effectLst/>
          </p:spPr>
        </p:pic>
        <p:pic>
          <p:nvPicPr>
            <p:cNvPr id="56" name="Picture 55">
              <a:extLst>
                <a:ext uri="{FF2B5EF4-FFF2-40B4-BE49-F238E27FC236}">
                  <a16:creationId xmlns:a16="http://schemas.microsoft.com/office/drawing/2014/main" id="{DD401D28-2B7B-4C19-8990-8789DDA1761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0428597" y="4612765"/>
              <a:ext cx="1175853" cy="1543737"/>
            </a:xfrm>
            <a:prstGeom prst="rect">
              <a:avLst/>
            </a:prstGeom>
            <a:ln>
              <a:solidFill>
                <a:schemeClr val="bg2"/>
              </a:solidFill>
            </a:ln>
            <a:effectLst/>
          </p:spPr>
        </p:pic>
      </p:grpSp>
      <p:pic>
        <p:nvPicPr>
          <p:cNvPr id="57" name="Picture 56">
            <a:extLst>
              <a:ext uri="{FF2B5EF4-FFF2-40B4-BE49-F238E27FC236}">
                <a16:creationId xmlns:a16="http://schemas.microsoft.com/office/drawing/2014/main" id="{5123DEC2-C2CC-420D-AF86-3F2B2B3D0B3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041454" y="2818427"/>
            <a:ext cx="978506" cy="1225122"/>
          </a:xfrm>
          <a:prstGeom prst="rect">
            <a:avLst/>
          </a:prstGeom>
          <a:effectLst>
            <a:outerShdw blurRad="50800" dist="38100" dir="2700000" algn="tl" rotWithShape="0">
              <a:prstClr val="black">
                <a:alpha val="40000"/>
              </a:prstClr>
            </a:outerShdw>
          </a:effectLst>
        </p:spPr>
      </p:pic>
      <p:grpSp>
        <p:nvGrpSpPr>
          <p:cNvPr id="8" name="Group 7">
            <a:extLst>
              <a:ext uri="{FF2B5EF4-FFF2-40B4-BE49-F238E27FC236}">
                <a16:creationId xmlns:a16="http://schemas.microsoft.com/office/drawing/2014/main" id="{CC1D1525-5C3E-4716-8791-0F734C1DE9FB}"/>
              </a:ext>
            </a:extLst>
          </p:cNvPr>
          <p:cNvGrpSpPr/>
          <p:nvPr/>
        </p:nvGrpSpPr>
        <p:grpSpPr>
          <a:xfrm>
            <a:off x="3084004" y="4204627"/>
            <a:ext cx="3669185" cy="404879"/>
            <a:chOff x="4336611" y="5606169"/>
            <a:chExt cx="4892247" cy="539838"/>
          </a:xfrm>
        </p:grpSpPr>
        <p:sp>
          <p:nvSpPr>
            <p:cNvPr id="41" name="Text Placeholder 5">
              <a:extLst>
                <a:ext uri="{FF2B5EF4-FFF2-40B4-BE49-F238E27FC236}">
                  <a16:creationId xmlns:a16="http://schemas.microsoft.com/office/drawing/2014/main" id="{85CA6CA4-387F-47D9-A939-EC1B0F28DD0A}"/>
                </a:ext>
              </a:extLst>
            </p:cNvPr>
            <p:cNvSpPr txBox="1">
              <a:spLocks/>
            </p:cNvSpPr>
            <p:nvPr/>
          </p:nvSpPr>
          <p:spPr>
            <a:xfrm>
              <a:off x="4910366" y="5606169"/>
              <a:ext cx="4318492" cy="539838"/>
            </a:xfrm>
            <a:prstGeom prst="rect">
              <a:avLst/>
            </a:prstGeom>
          </p:spPr>
          <p:txBody>
            <a:bodyPr/>
            <a:lstStyle>
              <a:lvl1pPr marL="2286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1pPr>
              <a:lvl2pPr marL="6858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2pPr>
              <a:lvl3pPr marL="11430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3pPr>
              <a:lvl4pPr marL="16002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4pPr>
              <a:lvl5pPr marL="20574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50000"/>
                </a:lnSpc>
                <a:spcBef>
                  <a:spcPts val="450"/>
                </a:spcBef>
                <a:spcAft>
                  <a:spcPts val="450"/>
                </a:spcAft>
                <a:buClr>
                  <a:srgbClr val="008CE2"/>
                </a:buClr>
                <a:buNone/>
                <a:defRPr/>
              </a:pPr>
              <a:r>
                <a:rPr lang="en-US" sz="1200" dirty="0">
                  <a:solidFill>
                    <a:schemeClr val="tx1"/>
                  </a:solidFill>
                  <a:latin typeface="Montserrat"/>
                </a:rPr>
                <a:t>https://github.com/joelhulen</a:t>
              </a:r>
            </a:p>
          </p:txBody>
        </p:sp>
        <p:pic>
          <p:nvPicPr>
            <p:cNvPr id="3" name="Graphic 2" descr="Programmer male outline">
              <a:extLst>
                <a:ext uri="{FF2B5EF4-FFF2-40B4-BE49-F238E27FC236}">
                  <a16:creationId xmlns:a16="http://schemas.microsoft.com/office/drawing/2014/main" id="{FF5BD715-C43F-4081-92B8-086C09EE8F3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36611" y="5606169"/>
              <a:ext cx="461836" cy="461836"/>
            </a:xfrm>
            <a:prstGeom prst="rect">
              <a:avLst/>
            </a:prstGeom>
          </p:spPr>
        </p:pic>
      </p:grpSp>
      <p:grpSp>
        <p:nvGrpSpPr>
          <p:cNvPr id="11" name="Group 10">
            <a:extLst>
              <a:ext uri="{FF2B5EF4-FFF2-40B4-BE49-F238E27FC236}">
                <a16:creationId xmlns:a16="http://schemas.microsoft.com/office/drawing/2014/main" id="{8DBA0F1C-C206-43EF-A5A2-A89EF45BF6A6}"/>
              </a:ext>
            </a:extLst>
          </p:cNvPr>
          <p:cNvGrpSpPr/>
          <p:nvPr/>
        </p:nvGrpSpPr>
        <p:grpSpPr>
          <a:xfrm>
            <a:off x="6171451" y="4276884"/>
            <a:ext cx="2441666" cy="280139"/>
            <a:chOff x="8228601" y="5702513"/>
            <a:chExt cx="3255554" cy="373518"/>
          </a:xfrm>
        </p:grpSpPr>
        <p:pic>
          <p:nvPicPr>
            <p:cNvPr id="5" name="Graphic 4">
              <a:extLst>
                <a:ext uri="{FF2B5EF4-FFF2-40B4-BE49-F238E27FC236}">
                  <a16:creationId xmlns:a16="http://schemas.microsoft.com/office/drawing/2014/main" id="{D73D67AD-1DCD-4D0F-941A-6AC24CD7970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28601" y="5702513"/>
              <a:ext cx="347150" cy="347150"/>
            </a:xfrm>
            <a:prstGeom prst="rect">
              <a:avLst/>
            </a:prstGeom>
          </p:spPr>
        </p:pic>
        <p:sp>
          <p:nvSpPr>
            <p:cNvPr id="32" name="TextBox 31">
              <a:extLst>
                <a:ext uri="{FF2B5EF4-FFF2-40B4-BE49-F238E27FC236}">
                  <a16:creationId xmlns:a16="http://schemas.microsoft.com/office/drawing/2014/main" id="{4D0FA04E-25D3-420C-8F60-B9A00C1076F1}"/>
                </a:ext>
              </a:extLst>
            </p:cNvPr>
            <p:cNvSpPr txBox="1"/>
            <p:nvPr/>
          </p:nvSpPr>
          <p:spPr>
            <a:xfrm>
              <a:off x="8687669" y="5706700"/>
              <a:ext cx="2796486" cy="369331"/>
            </a:xfrm>
            <a:prstGeom prst="rect">
              <a:avLst/>
            </a:prstGeom>
            <a:noFill/>
          </p:spPr>
          <p:txBody>
            <a:bodyPr wrap="square">
              <a:spAutoFit/>
            </a:bodyPr>
            <a:lstStyle/>
            <a:p>
              <a:r>
                <a:rPr lang="en-US" sz="1200" dirty="0">
                  <a:solidFill>
                    <a:schemeClr val="tx1"/>
                  </a:solidFill>
                </a:rPr>
                <a:t>https://bit.ly/joelhulen</a:t>
              </a:r>
            </a:p>
          </p:txBody>
        </p:sp>
      </p:grpSp>
    </p:spTree>
    <p:extLst>
      <p:ext uri="{BB962C8B-B14F-4D97-AF65-F5344CB8AC3E}">
        <p14:creationId xmlns:p14="http://schemas.microsoft.com/office/powerpoint/2010/main" val="3237075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2CC"/>
                </a:solidFill>
                <a:latin typeface="Permanent Marker"/>
                <a:ea typeface="Permanent Marker"/>
                <a:cs typeface="Permanent Marker"/>
                <a:sym typeface="Permanent Marker"/>
              </a:rPr>
              <a:t>Bulkhead Isolation – Rate Limiter</a:t>
            </a:r>
          </a:p>
        </p:txBody>
      </p:sp>
      <p:sp>
        <p:nvSpPr>
          <p:cNvPr id="126" name="Shape 126"/>
          <p:cNvSpPr txBox="1">
            <a:spLocks noGrp="1"/>
          </p:cNvSpPr>
          <p:nvPr>
            <p:ph type="body" idx="1"/>
          </p:nvPr>
        </p:nvSpPr>
        <p:spPr>
          <a:xfrm>
            <a:off x="142755" y="863550"/>
            <a:ext cx="8954946"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Bulkhead </a:t>
            </a:r>
            <a:r>
              <a:rPr lang="en" dirty="0">
                <a:latin typeface="Consolas"/>
                <a:ea typeface="Consolas"/>
                <a:cs typeface="Consolas"/>
                <a:sym typeface="Consolas"/>
              </a:rPr>
              <a:t>Prevents one operation from consuming more than its fair share of resources.</a:t>
            </a:r>
          </a:p>
          <a:p>
            <a:pPr marL="457200" lvl="0" indent="-228600" rtl="0">
              <a:spcBef>
                <a:spcPts val="0"/>
              </a:spcBef>
              <a:buFont typeface="Consolas"/>
              <a:buChar char="+"/>
            </a:pPr>
            <a:r>
              <a:rPr lang="en" dirty="0">
                <a:latin typeface="Consolas"/>
                <a:ea typeface="Consolas"/>
                <a:cs typeface="Consolas"/>
                <a:sym typeface="Consolas"/>
              </a:rPr>
              <a:t>Imagine one stream of calls starts faulting slowly... </a:t>
            </a:r>
          </a:p>
          <a:p>
            <a:pPr marL="457200" lvl="0" indent="-228600">
              <a:spcBef>
                <a:spcPts val="0"/>
              </a:spcBef>
              <a:buFont typeface="Consolas"/>
              <a:buChar char="+"/>
            </a:pPr>
            <a:r>
              <a:rPr lang="en" dirty="0">
                <a:latin typeface="Consolas"/>
                <a:ea typeface="Consolas"/>
                <a:cs typeface="Consolas"/>
                <a:sym typeface="Consolas"/>
              </a:rPr>
              <a:t>All threads in a caller could end up waiting on that system … until it starves the caller doing anything else.</a:t>
            </a:r>
          </a:p>
          <a:p>
            <a:pPr lvl="0">
              <a:spcBef>
                <a:spcPts val="0"/>
              </a:spcBef>
              <a:buNone/>
            </a:pPr>
            <a:r>
              <a:rPr lang="en" dirty="0">
                <a:latin typeface="Consolas"/>
                <a:ea typeface="Consolas"/>
                <a:cs typeface="Consolas"/>
                <a:sym typeface="Consolas"/>
              </a:rPr>
              <a:t>Bulkhead prevents this, by limiting the resources (threads etc) a given call stream can consume.</a:t>
            </a:r>
          </a:p>
          <a:p>
            <a:pPr lvl="0">
              <a:spcBef>
                <a:spcPts val="0"/>
              </a:spcBef>
              <a:buNone/>
            </a:pPr>
            <a:r>
              <a:rPr lang="en" dirty="0">
                <a:latin typeface="Consolas"/>
                <a:ea typeface="Consolas"/>
                <a:cs typeface="Consolas"/>
                <a:sym typeface="Consolas"/>
              </a:rPr>
              <a:t>Bulkhead was an individual strategy in v7 – implement with </a:t>
            </a:r>
            <a:r>
              <a:rPr lang="en" dirty="0">
                <a:solidFill>
                  <a:schemeClr val="tx1"/>
                </a:solidFill>
                <a:latin typeface="Consolas"/>
                <a:ea typeface="Consolas"/>
                <a:cs typeface="Consolas"/>
                <a:sym typeface="Consolas"/>
              </a:rPr>
              <a:t>ConcurrencyLimiter</a:t>
            </a:r>
            <a:r>
              <a:rPr lang="en" dirty="0">
                <a:latin typeface="Consolas"/>
                <a:ea typeface="Consolas"/>
                <a:cs typeface="Consolas"/>
                <a:sym typeface="Consolas"/>
              </a:rPr>
              <a:t> (from </a:t>
            </a:r>
            <a:r>
              <a:rPr lang="en" dirty="0">
                <a:solidFill>
                  <a:srgbClr val="22BD2F"/>
                </a:solidFill>
                <a:latin typeface="Consolas"/>
                <a:ea typeface="Consolas"/>
                <a:cs typeface="Consolas"/>
                <a:sym typeface="Consolas"/>
              </a:rPr>
              <a:t>Polly.RateLimiting</a:t>
            </a:r>
            <a:r>
              <a:rPr lang="en" dirty="0">
                <a:latin typeface="Consolas"/>
                <a:ea typeface="Consolas"/>
                <a:cs typeface="Consolas"/>
                <a:sym typeface="Consolas"/>
              </a:rPr>
              <a:t>) in v8</a:t>
            </a:r>
          </a:p>
          <a:p>
            <a:pPr lvl="0" rtl="0">
              <a:spcBef>
                <a:spcPts val="0"/>
              </a:spcBef>
              <a:buNone/>
            </a:pPr>
            <a:r>
              <a:rPr lang="en" dirty="0">
                <a:latin typeface="Consolas"/>
                <a:ea typeface="Consolas"/>
                <a:cs typeface="Consolas"/>
                <a:sym typeface="Consolas"/>
              </a:rPr>
              <a:t>Bulkhead … ‘One fault shouldn’t sink the whole ship!’</a:t>
            </a:r>
          </a:p>
        </p:txBody>
      </p:sp>
    </p:spTree>
    <p:extLst>
      <p:ext uri="{BB962C8B-B14F-4D97-AF65-F5344CB8AC3E}">
        <p14:creationId xmlns:p14="http://schemas.microsoft.com/office/powerpoint/2010/main" val="757109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2CC"/>
                </a:solidFill>
                <a:latin typeface="Permanent Marker"/>
                <a:ea typeface="Permanent Marker"/>
                <a:cs typeface="Permanent Marker"/>
                <a:sym typeface="Permanent Marker"/>
              </a:rPr>
              <a:t>Hedging</a:t>
            </a:r>
          </a:p>
        </p:txBody>
      </p:sp>
      <p:sp>
        <p:nvSpPr>
          <p:cNvPr id="132" name="Shape 132"/>
          <p:cNvSpPr txBox="1">
            <a:spLocks noGrp="1"/>
          </p:cNvSpPr>
          <p:nvPr>
            <p:ph type="body" idx="1"/>
          </p:nvPr>
        </p:nvSpPr>
        <p:spPr>
          <a:xfrm>
            <a:off x="922799" y="905548"/>
            <a:ext cx="8097737" cy="3416400"/>
          </a:xfrm>
          <a:prstGeom prst="rect">
            <a:avLst/>
          </a:prstGeom>
        </p:spPr>
        <p:txBody>
          <a:bodyPr lIns="91425" tIns="91425" rIns="91425" bIns="91425" anchor="t" anchorCtr="0">
            <a:noAutofit/>
          </a:bodyPr>
          <a:lstStyle/>
          <a:p>
            <a:pPr lvl="0">
              <a:spcBef>
                <a:spcPts val="0"/>
              </a:spcBef>
              <a:buNone/>
            </a:pPr>
            <a:r>
              <a:rPr lang="en" dirty="0">
                <a:solidFill>
                  <a:schemeClr val="tx2"/>
                </a:solidFill>
                <a:latin typeface="Consolas"/>
                <a:ea typeface="Consolas"/>
                <a:cs typeface="Consolas"/>
                <a:sym typeface="Consolas"/>
              </a:rPr>
              <a:t>Execute </a:t>
            </a:r>
            <a:r>
              <a:rPr lang="en" dirty="0">
                <a:solidFill>
                  <a:schemeClr val="tx1"/>
                </a:solidFill>
                <a:latin typeface="Consolas"/>
                <a:ea typeface="Consolas"/>
                <a:cs typeface="Consolas"/>
                <a:sym typeface="Consolas"/>
              </a:rPr>
              <a:t>more than one invocation </a:t>
            </a:r>
            <a:r>
              <a:rPr lang="en" dirty="0">
                <a:solidFill>
                  <a:schemeClr val="tx2"/>
                </a:solidFill>
                <a:latin typeface="Consolas"/>
                <a:ea typeface="Consolas"/>
                <a:cs typeface="Consolas"/>
                <a:sym typeface="Consolas"/>
              </a:rPr>
              <a:t>if the original failed or is considered too slow</a:t>
            </a:r>
            <a:r>
              <a:rPr lang="en" dirty="0">
                <a:latin typeface="Consolas"/>
                <a:ea typeface="Consolas"/>
                <a:cs typeface="Consolas"/>
                <a:sym typeface="Consolas"/>
              </a:rPr>
              <a:t>. Run invocations sequentially or concurrently.</a:t>
            </a:r>
          </a:p>
          <a:p>
            <a:pPr marL="457200" lvl="0" indent="-228600" rtl="0">
              <a:spcBef>
                <a:spcPts val="0"/>
              </a:spcBef>
              <a:buFont typeface="Consolas"/>
              <a:buChar char="+"/>
            </a:pPr>
            <a:r>
              <a:rPr lang="en" dirty="0">
                <a:latin typeface="Consolas"/>
                <a:ea typeface="Consolas"/>
                <a:cs typeface="Consolas"/>
                <a:sym typeface="Consolas"/>
              </a:rPr>
              <a:t>Set </a:t>
            </a:r>
            <a:r>
              <a:rPr lang="en" dirty="0">
                <a:solidFill>
                  <a:schemeClr val="tx1"/>
                </a:solidFill>
                <a:latin typeface="Consolas"/>
                <a:ea typeface="Consolas"/>
                <a:cs typeface="Consolas"/>
                <a:sym typeface="Consolas"/>
              </a:rPr>
              <a:t>Delay &gt; 0</a:t>
            </a:r>
            <a:r>
              <a:rPr lang="en" dirty="0">
                <a:latin typeface="Consolas"/>
                <a:ea typeface="Consolas"/>
                <a:cs typeface="Consolas"/>
                <a:sym typeface="Consolas"/>
              </a:rPr>
              <a:t> seconds to run </a:t>
            </a:r>
            <a:r>
              <a:rPr lang="en" dirty="0">
                <a:solidFill>
                  <a:schemeClr val="tx1"/>
                </a:solidFill>
                <a:latin typeface="Consolas"/>
                <a:ea typeface="Consolas"/>
                <a:cs typeface="Consolas"/>
                <a:sym typeface="Consolas"/>
              </a:rPr>
              <a:t>sequentially</a:t>
            </a:r>
            <a:r>
              <a:rPr lang="en" dirty="0">
                <a:latin typeface="Consolas"/>
                <a:ea typeface="Consolas"/>
                <a:cs typeface="Consolas"/>
                <a:sym typeface="Consolas"/>
              </a:rPr>
              <a:t> and issue a new one only if the previous one takes too long</a:t>
            </a:r>
          </a:p>
          <a:p>
            <a:pPr marL="457200" lvl="0" indent="-228600" rtl="0">
              <a:spcBef>
                <a:spcPts val="0"/>
              </a:spcBef>
              <a:buFont typeface="Consolas"/>
              <a:buChar char="+"/>
            </a:pPr>
            <a:r>
              <a:rPr lang="en-US" dirty="0">
                <a:latin typeface="Consolas"/>
                <a:ea typeface="Consolas"/>
                <a:cs typeface="Consolas"/>
                <a:sym typeface="Consolas"/>
              </a:rPr>
              <a:t>Set </a:t>
            </a:r>
            <a:r>
              <a:rPr lang="en-US" dirty="0">
                <a:solidFill>
                  <a:schemeClr val="tx1"/>
                </a:solidFill>
                <a:latin typeface="Consolas"/>
                <a:ea typeface="Consolas"/>
                <a:cs typeface="Consolas"/>
                <a:sym typeface="Consolas"/>
              </a:rPr>
              <a:t>Delay &lt; 0</a:t>
            </a:r>
            <a:r>
              <a:rPr lang="en-US" dirty="0">
                <a:latin typeface="Consolas"/>
                <a:ea typeface="Consolas"/>
                <a:cs typeface="Consolas"/>
                <a:sym typeface="Consolas"/>
              </a:rPr>
              <a:t> seconds to run </a:t>
            </a:r>
            <a:r>
              <a:rPr lang="en-US" dirty="0">
                <a:solidFill>
                  <a:schemeClr val="tx1"/>
                </a:solidFill>
                <a:latin typeface="Consolas"/>
                <a:ea typeface="Consolas"/>
                <a:cs typeface="Consolas"/>
                <a:sym typeface="Consolas"/>
              </a:rPr>
              <a:t>sequentially</a:t>
            </a:r>
            <a:r>
              <a:rPr lang="en-US" dirty="0">
                <a:latin typeface="Consolas"/>
                <a:ea typeface="Consolas"/>
                <a:cs typeface="Consolas"/>
                <a:sym typeface="Consolas"/>
              </a:rPr>
              <a:t> and issue a new one only if the previous one failed</a:t>
            </a:r>
            <a:endParaRPr lang="en" dirty="0">
              <a:latin typeface="Consolas"/>
              <a:ea typeface="Consolas"/>
              <a:cs typeface="Consolas"/>
              <a:sym typeface="Consolas"/>
            </a:endParaRPr>
          </a:p>
          <a:p>
            <a:pPr marL="457200" lvl="0" indent="-228600" rtl="0">
              <a:spcBef>
                <a:spcPts val="0"/>
              </a:spcBef>
              <a:buFont typeface="Consolas"/>
              <a:buChar char="+"/>
            </a:pPr>
            <a:r>
              <a:rPr lang="en" dirty="0">
                <a:latin typeface="Consolas"/>
                <a:ea typeface="Consolas"/>
                <a:cs typeface="Consolas"/>
                <a:sym typeface="Consolas"/>
              </a:rPr>
              <a:t>Set </a:t>
            </a:r>
            <a:r>
              <a:rPr lang="en" dirty="0">
                <a:solidFill>
                  <a:schemeClr val="tx1"/>
                </a:solidFill>
                <a:latin typeface="Consolas"/>
                <a:ea typeface="Consolas"/>
                <a:cs typeface="Consolas"/>
                <a:sym typeface="Consolas"/>
              </a:rPr>
              <a:t>Delay = 0</a:t>
            </a:r>
            <a:r>
              <a:rPr lang="en" dirty="0">
                <a:latin typeface="Consolas"/>
                <a:ea typeface="Consolas"/>
                <a:cs typeface="Consolas"/>
                <a:sym typeface="Consolas"/>
              </a:rPr>
              <a:t> seconds to run </a:t>
            </a:r>
            <a:r>
              <a:rPr lang="en" dirty="0">
                <a:solidFill>
                  <a:schemeClr val="tx1"/>
                </a:solidFill>
                <a:latin typeface="Consolas"/>
                <a:ea typeface="Consolas"/>
                <a:cs typeface="Consolas"/>
                <a:sym typeface="Consolas"/>
              </a:rPr>
              <a:t>concurrently</a:t>
            </a:r>
            <a:r>
              <a:rPr lang="en" dirty="0">
                <a:latin typeface="Consolas"/>
                <a:ea typeface="Consolas"/>
                <a:cs typeface="Consolas"/>
                <a:sym typeface="Consolas"/>
              </a:rPr>
              <a:t> and wait only for the fastest one to complete</a:t>
            </a:r>
          </a:p>
          <a:p>
            <a:pPr lvl="0" rtl="0">
              <a:spcBef>
                <a:spcPts val="0"/>
              </a:spcBef>
              <a:buNone/>
            </a:pPr>
            <a:r>
              <a:rPr lang="en" dirty="0">
                <a:latin typeface="Consolas"/>
                <a:ea typeface="Consolas"/>
                <a:cs typeface="Consolas"/>
                <a:sym typeface="Consolas"/>
              </a:rPr>
              <a:t>Hedging addresses … ‘I want the fastest response to my request’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Fallback</a:t>
            </a:r>
          </a:p>
        </p:txBody>
      </p:sp>
      <p:sp>
        <p:nvSpPr>
          <p:cNvPr id="138" name="Shape 138"/>
          <p:cNvSpPr txBox="1">
            <a:spLocks noGrp="1"/>
          </p:cNvSpPr>
          <p:nvPr>
            <p:ph type="body" idx="1"/>
          </p:nvPr>
        </p:nvSpPr>
        <p:spPr>
          <a:xfrm>
            <a:off x="922750" y="1152475"/>
            <a:ext cx="7909500" cy="3416400"/>
          </a:xfrm>
          <a:prstGeom prst="rect">
            <a:avLst/>
          </a:prstGeom>
        </p:spPr>
        <p:txBody>
          <a:bodyPr lIns="91425" tIns="91425" rIns="91425" bIns="91425" anchor="t" anchorCtr="0">
            <a:noAutofit/>
          </a:bodyPr>
          <a:lstStyle/>
          <a:p>
            <a:pPr lvl="0" rtl="0">
              <a:spcBef>
                <a:spcPts val="0"/>
              </a:spcBef>
              <a:buNone/>
            </a:pPr>
            <a:r>
              <a:rPr lang="en">
                <a:solidFill>
                  <a:schemeClr val="dk1"/>
                </a:solidFill>
                <a:latin typeface="Consolas"/>
                <a:ea typeface="Consolas"/>
                <a:cs typeface="Consolas"/>
                <a:sym typeface="Consolas"/>
              </a:rPr>
              <a:t>Fallback </a:t>
            </a:r>
            <a:r>
              <a:rPr lang="en">
                <a:latin typeface="Consolas"/>
                <a:ea typeface="Consolas"/>
                <a:cs typeface="Consolas"/>
                <a:sym typeface="Consolas"/>
              </a:rPr>
              <a:t>Specifies a substitute value to provide (or action to run) when an operation still fails.</a:t>
            </a:r>
          </a:p>
          <a:p>
            <a:pPr lvl="0" rtl="0">
              <a:spcBef>
                <a:spcPts val="0"/>
              </a:spcBef>
              <a:buNone/>
            </a:pPr>
            <a:br>
              <a:rPr lang="en">
                <a:latin typeface="Consolas"/>
                <a:ea typeface="Consolas"/>
                <a:cs typeface="Consolas"/>
                <a:sym typeface="Consolas"/>
              </a:rPr>
            </a:br>
            <a:endParaRPr lang="en">
              <a:latin typeface="Consolas"/>
              <a:ea typeface="Consolas"/>
              <a:cs typeface="Consolas"/>
              <a:sym typeface="Consolas"/>
            </a:endParaRPr>
          </a:p>
          <a:p>
            <a:pPr lvl="0" rtl="0">
              <a:spcBef>
                <a:spcPts val="0"/>
              </a:spcBef>
              <a:buNone/>
            </a:pPr>
            <a:r>
              <a:rPr lang="en">
                <a:latin typeface="Consolas"/>
                <a:ea typeface="Consolas"/>
                <a:cs typeface="Consolas"/>
                <a:sym typeface="Consolas"/>
              </a:rPr>
              <a:t>Fallback addresses … ‘Failures will occur … prepare how you will respond when that happens’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dirty="0">
                <a:solidFill>
                  <a:srgbClr val="FFF2CC"/>
                </a:solidFill>
                <a:latin typeface="Permanent Marker"/>
                <a:ea typeface="Permanent Marker"/>
                <a:cs typeface="Permanent Marker"/>
                <a:sym typeface="Permanent Marker"/>
              </a:rPr>
              <a:t>Strategy Basics</a:t>
            </a:r>
          </a:p>
          <a:p>
            <a:pPr lvl="0">
              <a:spcBef>
                <a:spcPts val="0"/>
              </a:spcBef>
              <a:buNone/>
            </a:pPr>
            <a:endParaRPr dirty="0"/>
          </a:p>
        </p:txBody>
      </p:sp>
      <p:sp>
        <p:nvSpPr>
          <p:cNvPr id="150" name="Shape 150"/>
          <p:cNvSpPr txBox="1">
            <a:spLocks noGrp="1"/>
          </p:cNvSpPr>
          <p:nvPr>
            <p:ph type="body" idx="1"/>
          </p:nvPr>
        </p:nvSpPr>
        <p:spPr>
          <a:xfrm>
            <a:off x="1059449" y="1152475"/>
            <a:ext cx="7773000" cy="3416400"/>
          </a:xfrm>
          <a:prstGeom prst="rect">
            <a:avLst/>
          </a:prstGeom>
        </p:spPr>
        <p:txBody>
          <a:bodyPr lIns="91425" tIns="91425" rIns="91425" bIns="91425" anchor="t" anchorCtr="0">
            <a:noAutofit/>
          </a:bodyPr>
          <a:lstStyle/>
          <a:p>
            <a:pPr lvl="0" rtl="0">
              <a:spcBef>
                <a:spcPts val="0"/>
              </a:spcBef>
              <a:buNone/>
            </a:pPr>
            <a:r>
              <a:rPr lang="en" dirty="0">
                <a:latin typeface="Consolas"/>
                <a:ea typeface="Consolas"/>
                <a:cs typeface="Consolas"/>
                <a:sym typeface="Consolas"/>
              </a:rPr>
              <a:t>Define how transient exceptions should be handled</a:t>
            </a:r>
          </a:p>
          <a:p>
            <a:pPr lvl="0">
              <a:spcBef>
                <a:spcPts val="0"/>
              </a:spcBef>
              <a:buNone/>
            </a:pPr>
            <a:r>
              <a:rPr lang="en" dirty="0">
                <a:latin typeface="Consolas"/>
                <a:ea typeface="Consolas"/>
                <a:cs typeface="Consolas"/>
                <a:sym typeface="Consolas"/>
              </a:rPr>
              <a:t>Fluent and concise</a:t>
            </a:r>
          </a:p>
          <a:p>
            <a:pPr lvl="0">
              <a:spcBef>
                <a:spcPts val="0"/>
              </a:spcBef>
              <a:buNone/>
            </a:pPr>
            <a:r>
              <a:rPr lang="en" dirty="0">
                <a:latin typeface="Consolas"/>
                <a:ea typeface="Consolas"/>
                <a:cs typeface="Consolas"/>
                <a:sym typeface="Consolas"/>
              </a:rPr>
              <a:t>Thread-safe</a:t>
            </a:r>
          </a:p>
          <a:p>
            <a:pPr lvl="0" rtl="0">
              <a:spcBef>
                <a:spcPts val="0"/>
              </a:spcBef>
              <a:buNone/>
            </a:pPr>
            <a:r>
              <a:rPr lang="en" dirty="0">
                <a:latin typeface="Consolas"/>
                <a:ea typeface="Consolas"/>
                <a:cs typeface="Consolas"/>
                <a:sym typeface="Consolas"/>
              </a:rPr>
              <a:t>Reusable across call sites</a:t>
            </a:r>
          </a:p>
          <a:p>
            <a:pPr lvl="0">
              <a:spcBef>
                <a:spcPts val="0"/>
              </a:spcBef>
              <a:buNone/>
            </a:pPr>
            <a:r>
              <a:rPr lang="en">
                <a:latin typeface="Consolas"/>
                <a:ea typeface="Consolas"/>
                <a:cs typeface="Consolas"/>
                <a:sym typeface="Consolas"/>
              </a:rPr>
              <a:t>Sync or async</a:t>
            </a:r>
            <a:endParaRPr lang="en" dirty="0">
              <a:latin typeface="Consolas"/>
              <a:ea typeface="Consolas"/>
              <a:cs typeface="Consolas"/>
              <a:sym typeface="Consolas"/>
            </a:endParaRPr>
          </a:p>
          <a:p>
            <a:pPr lvl="0">
              <a:spcBef>
                <a:spcPts val="0"/>
              </a:spcBef>
              <a:buNone/>
            </a:pPr>
            <a:r>
              <a:rPr lang="en" dirty="0">
                <a:latin typeface="Consolas"/>
                <a:ea typeface="Consolas"/>
                <a:cs typeface="Consolas"/>
                <a:sym typeface="Consolas"/>
              </a:rPr>
              <a:t>Chain policies together</a:t>
            </a:r>
          </a:p>
          <a:p>
            <a:pPr lvl="0">
              <a:spcBef>
                <a:spcPts val="0"/>
              </a:spcBef>
              <a:buNone/>
            </a:pPr>
            <a:r>
              <a:rPr lang="en" dirty="0">
                <a:latin typeface="Consolas"/>
                <a:ea typeface="Consolas"/>
                <a:cs typeface="Consolas"/>
                <a:sym typeface="Consolas"/>
              </a:rPr>
              <a:t>Apply to any </a:t>
            </a:r>
            <a:r>
              <a:rPr lang="en" dirty="0">
                <a:solidFill>
                  <a:schemeClr val="dk1"/>
                </a:solidFill>
                <a:latin typeface="Consolas"/>
                <a:ea typeface="Consolas"/>
                <a:cs typeface="Consolas"/>
                <a:sym typeface="Consolas"/>
              </a:rPr>
              <a:t>Action</a:t>
            </a:r>
            <a:r>
              <a:rPr lang="en" dirty="0">
                <a:latin typeface="Consolas"/>
                <a:ea typeface="Consolas"/>
                <a:cs typeface="Consolas"/>
                <a:sym typeface="Consolas"/>
              </a:rPr>
              <a:t> or </a:t>
            </a:r>
            <a:r>
              <a:rPr lang="en" dirty="0">
                <a:solidFill>
                  <a:schemeClr val="dk1"/>
                </a:solidFill>
                <a:latin typeface="Consolas"/>
                <a:ea typeface="Consolas"/>
                <a:cs typeface="Consolas"/>
                <a:sym typeface="Consolas"/>
              </a:rPr>
              <a:t>Func </a:t>
            </a:r>
            <a:r>
              <a:rPr lang="en" dirty="0">
                <a:latin typeface="Consolas"/>
                <a:ea typeface="Consolas"/>
                <a:cs typeface="Consolas"/>
                <a:sym typeface="Consolas"/>
              </a:rPr>
              <a:t>(service calls, data stores, web requests, mobile connectivity)</a:t>
            </a:r>
          </a:p>
          <a:p>
            <a:pPr lvl="0">
              <a:spcBef>
                <a:spcPts val="0"/>
              </a:spcBef>
              <a:buNone/>
            </a:pP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Demos</a:t>
            </a:r>
          </a:p>
        </p:txBody>
      </p:sp>
      <p:sp>
        <p:nvSpPr>
          <p:cNvPr id="156" name="Shape 156"/>
          <p:cNvSpPr txBox="1">
            <a:spLocks noGrp="1"/>
          </p:cNvSpPr>
          <p:nvPr>
            <p:ph type="subTitle" idx="1"/>
          </p:nvPr>
        </p:nvSpPr>
        <p:spPr>
          <a:xfrm>
            <a:off x="510450" y="3182333"/>
            <a:ext cx="8123100" cy="1030200"/>
          </a:xfrm>
          <a:prstGeom prst="rect">
            <a:avLst/>
          </a:prstGeom>
        </p:spPr>
        <p:txBody>
          <a:bodyPr lIns="91425" tIns="91425" rIns="91425" bIns="91425" anchor="t" anchorCtr="0">
            <a:noAutofit/>
          </a:bodyPr>
          <a:lstStyle/>
          <a:p>
            <a:pPr lvl="0" rtl="0">
              <a:spcBef>
                <a:spcPts val="0"/>
              </a:spcBef>
              <a:buNone/>
            </a:pPr>
            <a:r>
              <a:rPr lang="en" sz="2400" u="sng">
                <a:solidFill>
                  <a:schemeClr val="accent5"/>
                </a:solidFill>
                <a:latin typeface="Consolas"/>
                <a:ea typeface="Consolas"/>
                <a:cs typeface="Consolas"/>
                <a:sym typeface="Consolas"/>
              </a:rPr>
              <a:t>https://github.com/App-vNext/Polly-Samples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60"/>
        <p:cNvGrpSpPr/>
        <p:nvPr/>
      </p:nvGrpSpPr>
      <p:grpSpPr>
        <a:xfrm>
          <a:off x="0" y="0"/>
          <a:ext cx="0" cy="0"/>
          <a:chOff x="0" y="0"/>
          <a:chExt cx="0" cy="0"/>
        </a:xfrm>
      </p:grpSpPr>
      <p:pic>
        <p:nvPicPr>
          <p:cNvPr id="161" name="Shape 161"/>
          <p:cNvPicPr preferRelativeResize="0"/>
          <p:nvPr/>
        </p:nvPicPr>
        <p:blipFill>
          <a:blip r:embed="rId3">
            <a:alphaModFix/>
          </a:blip>
          <a:stretch>
            <a:fillRect/>
          </a:stretch>
        </p:blipFill>
        <p:spPr>
          <a:xfrm>
            <a:off x="187051" y="0"/>
            <a:ext cx="8769897"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617315" y="1152475"/>
            <a:ext cx="8256609" cy="3416400"/>
          </a:xfrm>
          <a:prstGeom prst="rect">
            <a:avLst/>
          </a:prstGeom>
        </p:spPr>
        <p:txBody>
          <a:bodyPr lIns="91425" tIns="91425" rIns="91425" bIns="91425" anchor="t" anchorCtr="0">
            <a:noAutofit/>
          </a:bodyPr>
          <a:lstStyle/>
          <a:p>
            <a:pPr lvl="0">
              <a:spcBef>
                <a:spcPts val="0"/>
              </a:spcBef>
              <a:buNone/>
            </a:pPr>
            <a:r>
              <a:rPr lang="en" dirty="0">
                <a:solidFill>
                  <a:schemeClr val="tx1"/>
                </a:solidFill>
                <a:latin typeface="Consolas"/>
                <a:ea typeface="Consolas"/>
                <a:cs typeface="Consolas"/>
                <a:sym typeface="Consolas"/>
              </a:rPr>
              <a:t>Use predicates </a:t>
            </a:r>
            <a:r>
              <a:rPr lang="en" dirty="0">
                <a:latin typeface="Consolas"/>
                <a:ea typeface="Consolas"/>
                <a:cs typeface="Consolas"/>
                <a:sym typeface="Consolas"/>
              </a:rPr>
              <a:t>to filter exceptions handled: </a:t>
            </a:r>
          </a:p>
          <a:p>
            <a:pPr lvl="2"/>
            <a:r>
              <a:rPr lang="en" dirty="0">
                <a:solidFill>
                  <a:srgbClr val="3BB4FF"/>
                </a:solidFill>
                <a:latin typeface="Consolas"/>
                <a:ea typeface="Consolas"/>
                <a:cs typeface="Consolas"/>
                <a:sym typeface="Consolas"/>
              </a:rPr>
              <a:t>var </a:t>
            </a:r>
            <a:r>
              <a:rPr lang="en" dirty="0">
                <a:solidFill>
                  <a:schemeClr val="dk1"/>
                </a:solidFill>
                <a:latin typeface="Consolas"/>
                <a:ea typeface="Consolas"/>
                <a:cs typeface="Consolas"/>
                <a:sym typeface="Consolas"/>
              </a:rPr>
              <a:t>options = </a:t>
            </a:r>
            <a:r>
              <a:rPr lang="en" dirty="0">
                <a:solidFill>
                  <a:srgbClr val="3BB4FF"/>
                </a:solidFill>
                <a:latin typeface="Consolas"/>
                <a:ea typeface="Consolas"/>
                <a:cs typeface="Consolas"/>
                <a:sym typeface="Consolas"/>
              </a:rPr>
              <a:t>new </a:t>
            </a:r>
            <a:r>
              <a:rPr lang="en" dirty="0">
                <a:solidFill>
                  <a:srgbClr val="22C430"/>
                </a:solidFill>
                <a:latin typeface="Consolas"/>
                <a:ea typeface="Consolas"/>
                <a:cs typeface="Consolas"/>
                <a:sym typeface="Consolas"/>
              </a:rPr>
              <a:t>RetryStrategyOptions&lt;</a:t>
            </a:r>
            <a:r>
              <a:rPr lang="en" dirty="0">
                <a:solidFill>
                  <a:srgbClr val="22BD2F"/>
                </a:solidFill>
                <a:latin typeface="Consolas"/>
                <a:ea typeface="Consolas"/>
                <a:cs typeface="Consolas"/>
                <a:sym typeface="Consolas"/>
              </a:rPr>
              <a:t>HttpResponseMessage</a:t>
            </a:r>
            <a:r>
              <a:rPr lang="en" dirty="0">
                <a:solidFill>
                  <a:srgbClr val="22C430"/>
                </a:solidFill>
                <a:latin typeface="Consolas"/>
                <a:ea typeface="Consolas"/>
                <a:cs typeface="Consolas"/>
                <a:sym typeface="Consolas"/>
              </a:rPr>
              <a:t>&gt;</a:t>
            </a:r>
            <a:br>
              <a:rPr lang="en" dirty="0">
                <a:solidFill>
                  <a:srgbClr val="22C430"/>
                </a:solidFill>
                <a:latin typeface="Consolas"/>
                <a:ea typeface="Consolas"/>
                <a:cs typeface="Consolas"/>
                <a:sym typeface="Consolas"/>
              </a:rPr>
            </a:br>
            <a:r>
              <a:rPr lang="en" dirty="0">
                <a:solidFill>
                  <a:schemeClr val="tx1"/>
                </a:solidFill>
                <a:latin typeface="Consolas"/>
                <a:ea typeface="Consolas"/>
                <a:cs typeface="Consolas"/>
                <a:sym typeface="Consolas"/>
              </a:rPr>
              <a:t>{</a:t>
            </a:r>
            <a:br>
              <a:rPr lang="en" dirty="0">
                <a:solidFill>
                  <a:srgbClr val="22C430"/>
                </a:solidFill>
                <a:latin typeface="Consolas"/>
                <a:ea typeface="Consolas"/>
                <a:cs typeface="Consolas"/>
                <a:sym typeface="Consolas"/>
              </a:rPr>
            </a:br>
            <a:r>
              <a:rPr lang="en" dirty="0">
                <a:solidFill>
                  <a:srgbClr val="22C430"/>
                </a:solidFill>
                <a:latin typeface="Consolas"/>
                <a:ea typeface="Consolas"/>
                <a:cs typeface="Consolas"/>
                <a:sym typeface="Consolas"/>
              </a:rPr>
              <a:t>	</a:t>
            </a:r>
            <a:r>
              <a:rPr lang="en" dirty="0">
                <a:solidFill>
                  <a:schemeClr val="dk1"/>
                </a:solidFill>
                <a:latin typeface="Consolas"/>
                <a:ea typeface="Consolas"/>
                <a:cs typeface="Consolas"/>
                <a:sym typeface="Consolas"/>
              </a:rPr>
              <a:t>ShouldHandle = args =&gt; args.Outcome </a:t>
            </a:r>
            <a:r>
              <a:rPr lang="en" dirty="0">
                <a:solidFill>
                  <a:srgbClr val="3BB4FF"/>
                </a:solidFill>
                <a:latin typeface="Consolas"/>
                <a:ea typeface="Consolas"/>
                <a:cs typeface="Consolas"/>
                <a:sym typeface="Consolas"/>
              </a:rPr>
              <a:t>switch</a:t>
            </a:r>
            <a:br>
              <a:rPr lang="en" dirty="0">
                <a:solidFill>
                  <a:srgbClr val="3BB4FF"/>
                </a:solidFill>
                <a:latin typeface="Consolas"/>
                <a:ea typeface="Consolas"/>
                <a:cs typeface="Consolas"/>
                <a:sym typeface="Consolas"/>
              </a:rPr>
            </a:br>
            <a:r>
              <a:rPr lang="en" dirty="0">
                <a:solidFill>
                  <a:srgbClr val="3BB4FF"/>
                </a:solidFill>
                <a:latin typeface="Consolas"/>
                <a:ea typeface="Consolas"/>
                <a:cs typeface="Consolas"/>
                <a:sym typeface="Consolas"/>
              </a:rPr>
              <a:t>	</a:t>
            </a:r>
            <a:r>
              <a:rPr lang="en" dirty="0">
                <a:solidFill>
                  <a:schemeClr val="tx1"/>
                </a:solidFill>
                <a:latin typeface="Consolas"/>
                <a:ea typeface="Consolas"/>
                <a:cs typeface="Consolas"/>
                <a:sym typeface="Consolas"/>
              </a:rPr>
              <a:t>{</a:t>
            </a:r>
            <a:br>
              <a:rPr lang="en" dirty="0">
                <a:solidFill>
                  <a:srgbClr val="3BB4FF"/>
                </a:solidFill>
                <a:latin typeface="Consolas"/>
                <a:ea typeface="Consolas"/>
                <a:cs typeface="Consolas"/>
                <a:sym typeface="Consolas"/>
              </a:rPr>
            </a:br>
            <a:r>
              <a:rPr lang="en" dirty="0">
                <a:solidFill>
                  <a:srgbClr val="3BB4FF"/>
                </a:solidFill>
                <a:latin typeface="Consolas"/>
                <a:ea typeface="Consolas"/>
                <a:cs typeface="Consolas"/>
                <a:sym typeface="Consolas"/>
              </a:rPr>
              <a:t>	    </a:t>
            </a:r>
            <a:r>
              <a:rPr lang="en" dirty="0">
                <a:solidFill>
                  <a:schemeClr val="tx1"/>
                </a:solidFill>
                <a:latin typeface="Consolas"/>
                <a:ea typeface="Consolas"/>
                <a:cs typeface="Consolas"/>
                <a:sym typeface="Consolas"/>
              </a:rPr>
              <a:t>{</a:t>
            </a:r>
            <a:r>
              <a:rPr lang="en" dirty="0">
                <a:solidFill>
                  <a:srgbClr val="3BB4FF"/>
                </a:solidFill>
                <a:latin typeface="Consolas"/>
                <a:ea typeface="Consolas"/>
                <a:cs typeface="Consolas"/>
                <a:sym typeface="Consolas"/>
              </a:rPr>
              <a:t> </a:t>
            </a:r>
            <a:r>
              <a:rPr lang="en" dirty="0">
                <a:solidFill>
                  <a:schemeClr val="tx1"/>
                </a:solidFill>
                <a:latin typeface="Consolas"/>
                <a:ea typeface="Consolas"/>
                <a:cs typeface="Consolas"/>
                <a:sym typeface="Consolas"/>
              </a:rPr>
              <a:t>Exception:</a:t>
            </a:r>
            <a:r>
              <a:rPr lang="en" dirty="0">
                <a:solidFill>
                  <a:srgbClr val="3BB4FF"/>
                </a:solidFill>
                <a:latin typeface="Consolas"/>
                <a:ea typeface="Consolas"/>
                <a:cs typeface="Consolas"/>
                <a:sym typeface="Consolas"/>
              </a:rPr>
              <a:t> </a:t>
            </a:r>
            <a:r>
              <a:rPr lang="en" dirty="0">
                <a:solidFill>
                  <a:srgbClr val="22C430"/>
                </a:solidFill>
                <a:latin typeface="Consolas"/>
                <a:ea typeface="Consolas"/>
                <a:cs typeface="Consolas"/>
                <a:sym typeface="Consolas"/>
              </a:rPr>
              <a:t>HttpRequestException </a:t>
            </a:r>
            <a:r>
              <a:rPr lang="en" dirty="0">
                <a:solidFill>
                  <a:schemeClr val="tx1"/>
                </a:solidFill>
                <a:latin typeface="Consolas"/>
                <a:ea typeface="Consolas"/>
                <a:cs typeface="Consolas"/>
                <a:sym typeface="Consolas"/>
              </a:rPr>
              <a:t>} </a:t>
            </a:r>
            <a:r>
              <a:rPr lang="en" dirty="0">
                <a:solidFill>
                  <a:schemeClr val="dk1"/>
                </a:solidFill>
                <a:latin typeface="Consolas"/>
                <a:ea typeface="Consolas"/>
                <a:cs typeface="Consolas"/>
                <a:sym typeface="Consolas"/>
              </a:rPr>
              <a:t>=&gt; PredicateResult.True(),</a:t>
            </a:r>
            <a:br>
              <a:rPr lang="en" dirty="0">
                <a:solidFill>
                  <a:schemeClr val="dk1"/>
                </a:solidFill>
                <a:latin typeface="Consolas"/>
                <a:ea typeface="Consolas"/>
                <a:cs typeface="Consolas"/>
                <a:sym typeface="Consolas"/>
              </a:rPr>
            </a:br>
            <a:r>
              <a:rPr lang="en" dirty="0">
                <a:solidFill>
                  <a:schemeClr val="dk1"/>
                </a:solidFill>
                <a:latin typeface="Consolas"/>
                <a:ea typeface="Consolas"/>
                <a:cs typeface="Consolas"/>
                <a:sym typeface="Consolas"/>
              </a:rPr>
              <a:t>	    </a:t>
            </a:r>
            <a:r>
              <a:rPr lang="en" dirty="0">
                <a:solidFill>
                  <a:schemeClr val="tx1"/>
                </a:solidFill>
                <a:latin typeface="Consolas"/>
                <a:ea typeface="Consolas"/>
                <a:cs typeface="Consolas"/>
                <a:sym typeface="Consolas"/>
              </a:rPr>
              <a:t>{</a:t>
            </a:r>
            <a:r>
              <a:rPr lang="en" dirty="0">
                <a:solidFill>
                  <a:srgbClr val="3BB4FF"/>
                </a:solidFill>
                <a:latin typeface="Consolas"/>
                <a:ea typeface="Consolas"/>
                <a:cs typeface="Consolas"/>
                <a:sym typeface="Consolas"/>
              </a:rPr>
              <a:t> </a:t>
            </a:r>
            <a:r>
              <a:rPr lang="en" dirty="0">
                <a:solidFill>
                  <a:schemeClr val="tx1"/>
                </a:solidFill>
                <a:latin typeface="Consolas"/>
                <a:ea typeface="Consolas"/>
                <a:cs typeface="Consolas"/>
                <a:sym typeface="Consolas"/>
              </a:rPr>
              <a:t>Exception:</a:t>
            </a:r>
            <a:r>
              <a:rPr lang="en" dirty="0">
                <a:solidFill>
                  <a:srgbClr val="3BB4FF"/>
                </a:solidFill>
                <a:latin typeface="Consolas"/>
                <a:ea typeface="Consolas"/>
                <a:cs typeface="Consolas"/>
                <a:sym typeface="Consolas"/>
              </a:rPr>
              <a:t> </a:t>
            </a:r>
            <a:r>
              <a:rPr lang="en" dirty="0">
                <a:solidFill>
                  <a:srgbClr val="22C430"/>
                </a:solidFill>
                <a:latin typeface="Consolas"/>
                <a:ea typeface="Consolas"/>
                <a:cs typeface="Consolas"/>
                <a:sym typeface="Consolas"/>
              </a:rPr>
              <a:t>TimeoutRejectedException </a:t>
            </a:r>
            <a:r>
              <a:rPr lang="en" dirty="0">
                <a:solidFill>
                  <a:schemeClr val="tx1"/>
                </a:solidFill>
                <a:latin typeface="Consolas"/>
                <a:ea typeface="Consolas"/>
                <a:cs typeface="Consolas"/>
                <a:sym typeface="Consolas"/>
              </a:rPr>
              <a:t>} </a:t>
            </a:r>
            <a:r>
              <a:rPr lang="en" dirty="0">
                <a:solidFill>
                  <a:schemeClr val="dk1"/>
                </a:solidFill>
                <a:latin typeface="Consolas"/>
                <a:ea typeface="Consolas"/>
                <a:cs typeface="Consolas"/>
                <a:sym typeface="Consolas"/>
              </a:rPr>
              <a:t>=&gt; PredicateResult.True(),</a:t>
            </a:r>
            <a:br>
              <a:rPr lang="en" dirty="0">
                <a:solidFill>
                  <a:schemeClr val="dk1"/>
                </a:solidFill>
                <a:latin typeface="Consolas"/>
                <a:ea typeface="Consolas"/>
                <a:cs typeface="Consolas"/>
                <a:sym typeface="Consolas"/>
              </a:rPr>
            </a:br>
            <a:r>
              <a:rPr lang="en" dirty="0">
                <a:solidFill>
                  <a:schemeClr val="dk1"/>
                </a:solidFill>
                <a:latin typeface="Consolas"/>
                <a:ea typeface="Consolas"/>
                <a:cs typeface="Consolas"/>
                <a:sym typeface="Consolas"/>
              </a:rPr>
              <a:t>	    </a:t>
            </a:r>
            <a:r>
              <a:rPr lang="en" dirty="0">
                <a:solidFill>
                  <a:schemeClr val="tx1"/>
                </a:solidFill>
                <a:latin typeface="Consolas"/>
                <a:ea typeface="Consolas"/>
                <a:cs typeface="Consolas"/>
                <a:sym typeface="Consolas"/>
              </a:rPr>
              <a:t>{</a:t>
            </a:r>
            <a:r>
              <a:rPr lang="en" dirty="0">
                <a:solidFill>
                  <a:srgbClr val="3BB4FF"/>
                </a:solidFill>
                <a:latin typeface="Consolas"/>
                <a:ea typeface="Consolas"/>
                <a:cs typeface="Consolas"/>
                <a:sym typeface="Consolas"/>
              </a:rPr>
              <a:t> </a:t>
            </a:r>
            <a:r>
              <a:rPr lang="en" dirty="0">
                <a:solidFill>
                  <a:schemeClr val="tx1"/>
                </a:solidFill>
                <a:latin typeface="Consolas"/>
                <a:ea typeface="Consolas"/>
                <a:cs typeface="Consolas"/>
                <a:sym typeface="Consolas"/>
              </a:rPr>
              <a:t>Exception:</a:t>
            </a:r>
            <a:r>
              <a:rPr lang="en" dirty="0">
                <a:solidFill>
                  <a:srgbClr val="3BB4FF"/>
                </a:solidFill>
                <a:latin typeface="Consolas"/>
                <a:ea typeface="Consolas"/>
                <a:cs typeface="Consolas"/>
                <a:sym typeface="Consolas"/>
              </a:rPr>
              <a:t> </a:t>
            </a:r>
            <a:r>
              <a:rPr lang="en" dirty="0">
                <a:solidFill>
                  <a:srgbClr val="22C430"/>
                </a:solidFill>
                <a:latin typeface="Consolas"/>
                <a:ea typeface="Consolas"/>
                <a:cs typeface="Consolas"/>
                <a:sym typeface="Consolas"/>
              </a:rPr>
              <a:t>HttpResponseMessage </a:t>
            </a:r>
            <a:r>
              <a:rPr lang="en" dirty="0">
                <a:solidFill>
                  <a:schemeClr val="tx1"/>
                </a:solidFill>
                <a:latin typeface="Consolas"/>
                <a:ea typeface="Consolas"/>
                <a:cs typeface="Consolas"/>
                <a:sym typeface="Consolas"/>
              </a:rPr>
              <a:t>response</a:t>
            </a:r>
            <a:r>
              <a:rPr lang="en" dirty="0">
                <a:solidFill>
                  <a:srgbClr val="22C430"/>
                </a:solidFill>
                <a:latin typeface="Consolas"/>
                <a:ea typeface="Consolas"/>
                <a:cs typeface="Consolas"/>
                <a:sym typeface="Consolas"/>
              </a:rPr>
              <a:t> </a:t>
            </a:r>
            <a:r>
              <a:rPr lang="en" dirty="0">
                <a:solidFill>
                  <a:schemeClr val="tx1"/>
                </a:solidFill>
                <a:latin typeface="Consolas"/>
                <a:ea typeface="Consolas"/>
                <a:cs typeface="Consolas"/>
                <a:sym typeface="Consolas"/>
              </a:rPr>
              <a:t>} </a:t>
            </a:r>
            <a:r>
              <a:rPr lang="en" dirty="0">
                <a:solidFill>
                  <a:srgbClr val="3BB4FF"/>
                </a:solidFill>
                <a:latin typeface="Consolas"/>
                <a:ea typeface="Consolas"/>
                <a:cs typeface="Consolas"/>
                <a:sym typeface="Consolas"/>
              </a:rPr>
              <a:t>when ~response.IsSuccessStatusCode </a:t>
            </a:r>
            <a:r>
              <a:rPr lang="en" dirty="0">
                <a:solidFill>
                  <a:schemeClr val="dk1"/>
                </a:solidFill>
                <a:latin typeface="Consolas"/>
                <a:ea typeface="Consolas"/>
                <a:cs typeface="Consolas"/>
                <a:sym typeface="Consolas"/>
              </a:rPr>
              <a:t>=&gt; PredicateResult.True(),</a:t>
            </a:r>
            <a:br>
              <a:rPr lang="en" dirty="0">
                <a:solidFill>
                  <a:schemeClr val="dk1"/>
                </a:solidFill>
                <a:latin typeface="Consolas"/>
                <a:ea typeface="Consolas"/>
                <a:cs typeface="Consolas"/>
                <a:sym typeface="Consolas"/>
              </a:rPr>
            </a:br>
            <a:r>
              <a:rPr lang="en" dirty="0">
                <a:solidFill>
                  <a:schemeClr val="dk1"/>
                </a:solidFill>
                <a:latin typeface="Consolas"/>
                <a:ea typeface="Consolas"/>
                <a:cs typeface="Consolas"/>
                <a:sym typeface="Consolas"/>
              </a:rPr>
              <a:t>	    _ =&gt; PredicateResult.False()</a:t>
            </a:r>
            <a:br>
              <a:rPr lang="en" dirty="0">
                <a:solidFill>
                  <a:schemeClr val="dk1"/>
                </a:solidFill>
                <a:latin typeface="Consolas"/>
                <a:ea typeface="Consolas"/>
                <a:cs typeface="Consolas"/>
                <a:sym typeface="Consolas"/>
              </a:rPr>
            </a:br>
            <a:r>
              <a:rPr lang="en" sz="1400" dirty="0">
                <a:solidFill>
                  <a:schemeClr val="dk1"/>
                </a:solidFill>
                <a:latin typeface="Consolas"/>
                <a:ea typeface="Consolas"/>
                <a:cs typeface="Consolas"/>
                <a:sym typeface="Consolas"/>
              </a:rPr>
              <a:t>	}</a:t>
            </a:r>
            <a:br>
              <a:rPr lang="en" sz="1400" dirty="0">
                <a:solidFill>
                  <a:schemeClr val="dk1"/>
                </a:solidFill>
                <a:latin typeface="Consolas"/>
                <a:ea typeface="Consolas"/>
                <a:cs typeface="Consolas"/>
                <a:sym typeface="Consolas"/>
              </a:rPr>
            </a:br>
            <a:r>
              <a:rPr lang="en" sz="1400" dirty="0">
                <a:solidFill>
                  <a:schemeClr val="dk1"/>
                </a:solidFill>
                <a:latin typeface="Consolas"/>
                <a:ea typeface="Consolas"/>
                <a:cs typeface="Consolas"/>
                <a:sym typeface="Consolas"/>
              </a:rPr>
              <a:t>}</a:t>
            </a:r>
          </a:p>
          <a:p>
            <a:pPr lvl="0">
              <a:spcBef>
                <a:spcPts val="0"/>
              </a:spcBef>
              <a:buNone/>
            </a:pPr>
            <a:endParaRPr dirty="0"/>
          </a:p>
          <a:p>
            <a:pPr lvl="0">
              <a:spcBef>
                <a:spcPts val="0"/>
              </a:spcBef>
              <a:buNone/>
            </a:pP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617315" y="1152475"/>
            <a:ext cx="8256609" cy="3416400"/>
          </a:xfrm>
          <a:prstGeom prst="rect">
            <a:avLst/>
          </a:prstGeom>
        </p:spPr>
        <p:txBody>
          <a:bodyPr lIns="91425" tIns="91425" rIns="91425" bIns="91425" anchor="t" anchorCtr="0">
            <a:noAutofit/>
          </a:bodyPr>
          <a:lstStyle/>
          <a:p>
            <a:pPr lvl="0">
              <a:spcBef>
                <a:spcPts val="0"/>
              </a:spcBef>
              <a:buNone/>
            </a:pPr>
            <a:r>
              <a:rPr lang="en" dirty="0">
                <a:solidFill>
                  <a:schemeClr val="tx1"/>
                </a:solidFill>
                <a:latin typeface="Consolas"/>
                <a:ea typeface="Consolas"/>
                <a:cs typeface="Consolas"/>
                <a:sym typeface="Consolas"/>
              </a:rPr>
              <a:t>Use the Predicate builder </a:t>
            </a:r>
            <a:r>
              <a:rPr lang="en" dirty="0">
                <a:latin typeface="Consolas"/>
                <a:ea typeface="Consolas"/>
                <a:cs typeface="Consolas"/>
                <a:sym typeface="Consolas"/>
              </a:rPr>
              <a:t>to simplify:</a:t>
            </a:r>
          </a:p>
          <a:p>
            <a:pPr lvl="0">
              <a:spcBef>
                <a:spcPts val="0"/>
              </a:spcBef>
              <a:buNone/>
            </a:pPr>
            <a:endParaRPr lang="en" dirty="0">
              <a:latin typeface="Consolas"/>
              <a:ea typeface="Consolas"/>
              <a:cs typeface="Consolas"/>
              <a:sym typeface="Consolas"/>
            </a:endParaRPr>
          </a:p>
          <a:p>
            <a:pPr lvl="2"/>
            <a:r>
              <a:rPr lang="en" dirty="0">
                <a:solidFill>
                  <a:srgbClr val="3BB4FF"/>
                </a:solidFill>
                <a:latin typeface="Consolas"/>
                <a:ea typeface="Consolas"/>
                <a:cs typeface="Consolas"/>
                <a:sym typeface="Consolas"/>
              </a:rPr>
              <a:t>var </a:t>
            </a:r>
            <a:r>
              <a:rPr lang="en" dirty="0">
                <a:solidFill>
                  <a:schemeClr val="dk1"/>
                </a:solidFill>
                <a:latin typeface="Consolas"/>
                <a:ea typeface="Consolas"/>
                <a:cs typeface="Consolas"/>
                <a:sym typeface="Consolas"/>
              </a:rPr>
              <a:t>options = </a:t>
            </a:r>
            <a:r>
              <a:rPr lang="en" dirty="0">
                <a:solidFill>
                  <a:srgbClr val="3BB4FF"/>
                </a:solidFill>
                <a:latin typeface="Consolas"/>
                <a:ea typeface="Consolas"/>
                <a:cs typeface="Consolas"/>
                <a:sym typeface="Consolas"/>
              </a:rPr>
              <a:t>new </a:t>
            </a:r>
            <a:r>
              <a:rPr lang="en" dirty="0">
                <a:solidFill>
                  <a:srgbClr val="22C430"/>
                </a:solidFill>
                <a:latin typeface="Consolas"/>
                <a:ea typeface="Consolas"/>
                <a:cs typeface="Consolas"/>
                <a:sym typeface="Consolas"/>
              </a:rPr>
              <a:t>RetryStrategyOptions&lt;</a:t>
            </a:r>
            <a:r>
              <a:rPr lang="en" dirty="0">
                <a:solidFill>
                  <a:srgbClr val="22BD2F"/>
                </a:solidFill>
                <a:latin typeface="Consolas"/>
                <a:ea typeface="Consolas"/>
                <a:cs typeface="Consolas"/>
                <a:sym typeface="Consolas"/>
              </a:rPr>
              <a:t>HttpResponseMessage</a:t>
            </a:r>
            <a:r>
              <a:rPr lang="en" dirty="0">
                <a:solidFill>
                  <a:srgbClr val="22C430"/>
                </a:solidFill>
                <a:latin typeface="Consolas"/>
                <a:ea typeface="Consolas"/>
                <a:cs typeface="Consolas"/>
                <a:sym typeface="Consolas"/>
              </a:rPr>
              <a:t>&gt;</a:t>
            </a:r>
            <a:br>
              <a:rPr lang="en" dirty="0">
                <a:solidFill>
                  <a:srgbClr val="22C430"/>
                </a:solidFill>
                <a:latin typeface="Consolas"/>
                <a:ea typeface="Consolas"/>
                <a:cs typeface="Consolas"/>
                <a:sym typeface="Consolas"/>
              </a:rPr>
            </a:br>
            <a:r>
              <a:rPr lang="en" dirty="0">
                <a:solidFill>
                  <a:schemeClr val="tx1"/>
                </a:solidFill>
                <a:latin typeface="Consolas"/>
                <a:ea typeface="Consolas"/>
                <a:cs typeface="Consolas"/>
                <a:sym typeface="Consolas"/>
              </a:rPr>
              <a:t>{</a:t>
            </a:r>
            <a:br>
              <a:rPr lang="en" dirty="0">
                <a:solidFill>
                  <a:srgbClr val="22C430"/>
                </a:solidFill>
                <a:latin typeface="Consolas"/>
                <a:ea typeface="Consolas"/>
                <a:cs typeface="Consolas"/>
                <a:sym typeface="Consolas"/>
              </a:rPr>
            </a:br>
            <a:r>
              <a:rPr lang="en" dirty="0">
                <a:solidFill>
                  <a:srgbClr val="22C430"/>
                </a:solidFill>
                <a:latin typeface="Consolas"/>
                <a:ea typeface="Consolas"/>
                <a:cs typeface="Consolas"/>
                <a:sym typeface="Consolas"/>
              </a:rPr>
              <a:t>	</a:t>
            </a:r>
            <a:r>
              <a:rPr lang="en" dirty="0">
                <a:solidFill>
                  <a:schemeClr val="dk1"/>
                </a:solidFill>
                <a:latin typeface="Consolas"/>
                <a:ea typeface="Consolas"/>
                <a:cs typeface="Consolas"/>
                <a:sym typeface="Consolas"/>
              </a:rPr>
              <a:t>ShouldHandle = </a:t>
            </a:r>
            <a:r>
              <a:rPr lang="en" dirty="0">
                <a:solidFill>
                  <a:srgbClr val="3BB4FF"/>
                </a:solidFill>
                <a:latin typeface="Consolas"/>
                <a:ea typeface="Consolas"/>
                <a:cs typeface="Consolas"/>
                <a:sym typeface="Consolas"/>
              </a:rPr>
              <a:t>new </a:t>
            </a:r>
            <a:r>
              <a:rPr lang="en" dirty="0">
                <a:solidFill>
                  <a:schemeClr val="tx1"/>
                </a:solidFill>
                <a:latin typeface="Consolas"/>
                <a:ea typeface="Consolas"/>
                <a:cs typeface="Consolas"/>
                <a:sym typeface="Consolas"/>
              </a:rPr>
              <a:t>PredicateBuilder&lt;</a:t>
            </a:r>
            <a:r>
              <a:rPr lang="en" dirty="0">
                <a:solidFill>
                  <a:srgbClr val="22BD2F"/>
                </a:solidFill>
                <a:latin typeface="Consolas"/>
                <a:ea typeface="Consolas"/>
                <a:cs typeface="Consolas"/>
                <a:sym typeface="Consolas"/>
              </a:rPr>
              <a:t>HttpResponseMessage</a:t>
            </a:r>
            <a:r>
              <a:rPr lang="en" dirty="0">
                <a:solidFill>
                  <a:schemeClr val="tx1"/>
                </a:solidFill>
                <a:latin typeface="Consolas"/>
                <a:ea typeface="Consolas"/>
                <a:cs typeface="Consolas"/>
                <a:sym typeface="Consolas"/>
              </a:rPr>
              <a:t>&gt;()</a:t>
            </a:r>
            <a:br>
              <a:rPr lang="en" dirty="0">
                <a:solidFill>
                  <a:schemeClr val="tx1"/>
                </a:solidFill>
                <a:latin typeface="Consolas"/>
                <a:ea typeface="Consolas"/>
                <a:cs typeface="Consolas"/>
                <a:sym typeface="Consolas"/>
              </a:rPr>
            </a:br>
            <a:r>
              <a:rPr lang="en" dirty="0">
                <a:solidFill>
                  <a:schemeClr val="tx1"/>
                </a:solidFill>
                <a:latin typeface="Consolas"/>
                <a:ea typeface="Consolas"/>
                <a:cs typeface="Consolas"/>
                <a:sym typeface="Consolas"/>
              </a:rPr>
              <a:t>	    .HandleResult(response =&gt; !response.IsSuccessStatusCode)</a:t>
            </a:r>
            <a:br>
              <a:rPr lang="en" dirty="0">
                <a:solidFill>
                  <a:srgbClr val="3BB4FF"/>
                </a:solidFill>
                <a:latin typeface="Consolas"/>
                <a:ea typeface="Consolas"/>
                <a:cs typeface="Consolas"/>
                <a:sym typeface="Consolas"/>
              </a:rPr>
            </a:br>
            <a:r>
              <a:rPr lang="en" dirty="0">
                <a:solidFill>
                  <a:srgbClr val="3BB4FF"/>
                </a:solidFill>
                <a:latin typeface="Consolas"/>
                <a:ea typeface="Consolas"/>
                <a:cs typeface="Consolas"/>
                <a:sym typeface="Consolas"/>
              </a:rPr>
              <a:t>	    </a:t>
            </a:r>
            <a:r>
              <a:rPr lang="en" dirty="0">
                <a:solidFill>
                  <a:schemeClr val="tx1"/>
                </a:solidFill>
                <a:latin typeface="Consolas"/>
                <a:ea typeface="Consolas"/>
                <a:cs typeface="Consolas"/>
                <a:sym typeface="Consolas"/>
              </a:rPr>
              <a:t>.Handle&lt;</a:t>
            </a:r>
            <a:r>
              <a:rPr lang="en" dirty="0">
                <a:solidFill>
                  <a:srgbClr val="22C430"/>
                </a:solidFill>
                <a:latin typeface="Consolas"/>
                <a:ea typeface="Consolas"/>
                <a:cs typeface="Consolas"/>
                <a:sym typeface="Consolas"/>
              </a:rPr>
              <a:t>HttpRequestException</a:t>
            </a:r>
            <a:r>
              <a:rPr lang="en" dirty="0">
                <a:solidFill>
                  <a:schemeClr val="tx1"/>
                </a:solidFill>
                <a:latin typeface="Consolas"/>
                <a:ea typeface="Consolas"/>
                <a:cs typeface="Consolas"/>
                <a:sym typeface="Consolas"/>
              </a:rPr>
              <a:t>&gt;()</a:t>
            </a:r>
            <a:br>
              <a:rPr lang="en" dirty="0">
                <a:solidFill>
                  <a:schemeClr val="dk1"/>
                </a:solidFill>
                <a:latin typeface="Consolas"/>
                <a:ea typeface="Consolas"/>
                <a:cs typeface="Consolas"/>
                <a:sym typeface="Consolas"/>
              </a:rPr>
            </a:br>
            <a:r>
              <a:rPr lang="en" dirty="0">
                <a:solidFill>
                  <a:schemeClr val="dk1"/>
                </a:solidFill>
                <a:latin typeface="Consolas"/>
                <a:ea typeface="Consolas"/>
                <a:cs typeface="Consolas"/>
                <a:sym typeface="Consolas"/>
              </a:rPr>
              <a:t>	    </a:t>
            </a:r>
            <a:r>
              <a:rPr lang="en" dirty="0">
                <a:solidFill>
                  <a:schemeClr val="tx1"/>
                </a:solidFill>
                <a:latin typeface="Consolas"/>
                <a:ea typeface="Consolas"/>
                <a:cs typeface="Consolas"/>
                <a:sym typeface="Consolas"/>
              </a:rPr>
              <a:t>.Handle&lt;</a:t>
            </a:r>
            <a:r>
              <a:rPr lang="en" dirty="0">
                <a:solidFill>
                  <a:srgbClr val="22C430"/>
                </a:solidFill>
                <a:latin typeface="Consolas"/>
                <a:ea typeface="Consolas"/>
                <a:cs typeface="Consolas"/>
                <a:sym typeface="Consolas"/>
              </a:rPr>
              <a:t>TimeoutRejectedException</a:t>
            </a:r>
            <a:r>
              <a:rPr lang="en" dirty="0">
                <a:solidFill>
                  <a:schemeClr val="tx1"/>
                </a:solidFill>
                <a:latin typeface="Consolas"/>
                <a:ea typeface="Consolas"/>
                <a:cs typeface="Consolas"/>
                <a:sym typeface="Consolas"/>
              </a:rPr>
              <a:t>&gt;()</a:t>
            </a:r>
            <a:br>
              <a:rPr lang="en" sz="1400" dirty="0">
                <a:solidFill>
                  <a:schemeClr val="dk1"/>
                </a:solidFill>
                <a:latin typeface="Consolas"/>
                <a:ea typeface="Consolas"/>
                <a:cs typeface="Consolas"/>
                <a:sym typeface="Consolas"/>
              </a:rPr>
            </a:br>
            <a:r>
              <a:rPr lang="en" sz="1400" dirty="0">
                <a:solidFill>
                  <a:schemeClr val="dk1"/>
                </a:solidFill>
                <a:latin typeface="Consolas"/>
                <a:ea typeface="Consolas"/>
                <a:cs typeface="Consolas"/>
                <a:sym typeface="Consolas"/>
              </a:rPr>
              <a:t>}</a:t>
            </a:r>
          </a:p>
          <a:p>
            <a:pPr lvl="0">
              <a:spcBef>
                <a:spcPts val="0"/>
              </a:spcBef>
              <a:buNone/>
            </a:pPr>
            <a:r>
              <a:rPr lang="en-US" dirty="0"/>
              <a:t>Please note that using the switch expression in the previous example provides the best performance.</a:t>
            </a:r>
          </a:p>
          <a:p>
            <a:pPr lvl="0">
              <a:spcBef>
                <a:spcPts val="0"/>
              </a:spcBef>
              <a:buNone/>
            </a:pPr>
            <a:endParaRPr dirty="0"/>
          </a:p>
        </p:txBody>
      </p:sp>
    </p:spTree>
    <p:extLst>
      <p:ext uri="{BB962C8B-B14F-4D97-AF65-F5344CB8AC3E}">
        <p14:creationId xmlns:p14="http://schemas.microsoft.com/office/powerpoint/2010/main" val="655777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991100" y="1144918"/>
            <a:ext cx="7841100" cy="3416400"/>
          </a:xfrm>
          <a:prstGeom prst="rect">
            <a:avLst/>
          </a:prstGeom>
        </p:spPr>
        <p:txBody>
          <a:bodyPr lIns="91425" tIns="91425" rIns="91425" bIns="91425" anchor="t" anchorCtr="0">
            <a:noAutofit/>
          </a:bodyPr>
          <a:lstStyle/>
          <a:p>
            <a:pPr lvl="0">
              <a:spcBef>
                <a:spcPts val="0"/>
              </a:spcBef>
              <a:buNone/>
            </a:pPr>
            <a:r>
              <a:rPr lang="en" dirty="0">
                <a:solidFill>
                  <a:schemeClr val="tx1"/>
                </a:solidFill>
                <a:latin typeface="Consolas"/>
                <a:ea typeface="Consolas"/>
                <a:cs typeface="Consolas"/>
                <a:sym typeface="Consolas"/>
              </a:rPr>
              <a:t>Handle </a:t>
            </a:r>
            <a:r>
              <a:rPr lang="en-US" dirty="0">
                <a:solidFill>
                  <a:schemeClr val="tx1"/>
                </a:solidFill>
                <a:latin typeface="Consolas"/>
                <a:ea typeface="Consolas"/>
                <a:cs typeface="Consolas"/>
                <a:sym typeface="Consolas"/>
              </a:rPr>
              <a:t>both exceptions and return values</a:t>
            </a:r>
            <a:r>
              <a:rPr lang="en-US" dirty="0">
                <a:latin typeface="Consolas"/>
                <a:ea typeface="Consolas"/>
                <a:cs typeface="Consolas"/>
                <a:sym typeface="Consolas"/>
              </a:rPr>
              <a:t> within the same strategy. Ideal for </a:t>
            </a:r>
            <a:r>
              <a:rPr lang="en-US" dirty="0" err="1">
                <a:latin typeface="Consolas"/>
                <a:ea typeface="Consolas"/>
                <a:cs typeface="Consolas"/>
                <a:sym typeface="Consolas"/>
              </a:rPr>
              <a:t>HttpClient</a:t>
            </a:r>
            <a:r>
              <a:rPr lang="en" dirty="0">
                <a:latin typeface="Consolas"/>
                <a:ea typeface="Consolas"/>
                <a:cs typeface="Consolas"/>
                <a:sym typeface="Consolas"/>
              </a:rPr>
              <a:t>: </a:t>
            </a:r>
          </a:p>
          <a:p>
            <a:pPr lvl="0"/>
            <a:r>
              <a:rPr lang="en" sz="1400" dirty="0">
                <a:solidFill>
                  <a:srgbClr val="3BB4FF"/>
                </a:solidFill>
                <a:latin typeface="Consolas"/>
                <a:ea typeface="Consolas"/>
                <a:cs typeface="Consolas"/>
                <a:sym typeface="Consolas"/>
              </a:rPr>
              <a:t>new </a:t>
            </a:r>
            <a:r>
              <a:rPr lang="en" sz="1400" dirty="0">
                <a:solidFill>
                  <a:schemeClr val="dk1"/>
                </a:solidFill>
                <a:latin typeface="Consolas"/>
                <a:ea typeface="Consolas"/>
                <a:cs typeface="Consolas"/>
                <a:sym typeface="Consolas"/>
              </a:rPr>
              <a:t>ResiliencePipelineBuilder&lt;</a:t>
            </a:r>
            <a:r>
              <a:rPr lang="en" sz="1400" dirty="0">
                <a:solidFill>
                  <a:srgbClr val="22BD2F"/>
                </a:solidFill>
                <a:latin typeface="Consolas"/>
                <a:ea typeface="Consolas"/>
                <a:cs typeface="Consolas"/>
                <a:sym typeface="Consolas"/>
              </a:rPr>
              <a:t>HttpResponseMessage</a:t>
            </a:r>
            <a:r>
              <a:rPr lang="en" sz="1400" dirty="0">
                <a:solidFill>
                  <a:schemeClr val="dk1"/>
                </a:solidFill>
                <a:latin typeface="Consolas"/>
                <a:ea typeface="Consolas"/>
                <a:cs typeface="Consolas"/>
                <a:sym typeface="Consolas"/>
              </a:rPr>
              <a:t>&gt;().AddRetry(</a:t>
            </a:r>
            <a:r>
              <a:rPr lang="en" sz="1400" dirty="0">
                <a:solidFill>
                  <a:srgbClr val="3BB4FF"/>
                </a:solidFill>
                <a:latin typeface="Consolas"/>
                <a:ea typeface="Consolas"/>
                <a:cs typeface="Consolas"/>
                <a:sym typeface="Consolas"/>
              </a:rPr>
              <a:t>new </a:t>
            </a:r>
            <a:r>
              <a:rPr lang="en" sz="1400" dirty="0">
                <a:solidFill>
                  <a:schemeClr val="tx1"/>
                </a:solidFill>
                <a:latin typeface="Consolas"/>
                <a:ea typeface="Consolas"/>
                <a:cs typeface="Consolas"/>
                <a:sym typeface="Consolas"/>
              </a:rPr>
              <a:t>RetryStrategyOptions&lt;</a:t>
            </a:r>
            <a:r>
              <a:rPr lang="en" sz="1400" dirty="0">
                <a:solidFill>
                  <a:srgbClr val="22BD2F"/>
                </a:solidFill>
                <a:latin typeface="Consolas"/>
                <a:ea typeface="Consolas"/>
                <a:cs typeface="Consolas"/>
                <a:sym typeface="Consolas"/>
              </a:rPr>
              <a:t>HttpResponseMessage</a:t>
            </a:r>
            <a:r>
              <a:rPr lang="en" sz="1400" dirty="0">
                <a:solidFill>
                  <a:schemeClr val="tx1"/>
                </a:solidFill>
                <a:latin typeface="Consolas"/>
                <a:ea typeface="Consolas"/>
                <a:cs typeface="Consolas"/>
                <a:sym typeface="Consolas"/>
              </a:rPr>
              <a:t>&gt;</a:t>
            </a:r>
            <a:br>
              <a:rPr lang="en" sz="1400" dirty="0">
                <a:solidFill>
                  <a:schemeClr val="tx1"/>
                </a:solidFill>
                <a:latin typeface="Consolas"/>
                <a:ea typeface="Consolas"/>
                <a:cs typeface="Consolas"/>
                <a:sym typeface="Consolas"/>
              </a:rPr>
            </a:br>
            <a:r>
              <a:rPr lang="en" sz="1400" dirty="0">
                <a:solidFill>
                  <a:schemeClr val="tx1"/>
                </a:solidFill>
                <a:latin typeface="Consolas"/>
                <a:ea typeface="Consolas"/>
                <a:cs typeface="Consolas"/>
                <a:sym typeface="Consolas"/>
              </a:rPr>
              <a:t>{</a:t>
            </a:r>
            <a:br>
              <a:rPr lang="en" sz="1400" dirty="0">
                <a:solidFill>
                  <a:schemeClr val="dk1"/>
                </a:solidFill>
                <a:latin typeface="Consolas"/>
                <a:ea typeface="Consolas"/>
                <a:cs typeface="Consolas"/>
                <a:sym typeface="Consolas"/>
              </a:rPr>
            </a:br>
            <a:r>
              <a:rPr lang="en" sz="1400" dirty="0">
                <a:solidFill>
                  <a:schemeClr val="dk1"/>
                </a:solidFill>
                <a:latin typeface="Consolas"/>
                <a:ea typeface="Consolas"/>
                <a:cs typeface="Consolas"/>
                <a:sym typeface="Consolas"/>
              </a:rPr>
              <a:t>    ShouldHandle = </a:t>
            </a:r>
            <a:r>
              <a:rPr lang="en" sz="1400" dirty="0">
                <a:solidFill>
                  <a:srgbClr val="3BB4FF"/>
                </a:solidFill>
                <a:latin typeface="Consolas"/>
                <a:ea typeface="Consolas"/>
                <a:cs typeface="Consolas"/>
                <a:sym typeface="Consolas"/>
              </a:rPr>
              <a:t>new </a:t>
            </a:r>
            <a:r>
              <a:rPr lang="en" sz="1400" dirty="0">
                <a:solidFill>
                  <a:schemeClr val="tx1"/>
                </a:solidFill>
                <a:latin typeface="Consolas"/>
                <a:ea typeface="Consolas"/>
                <a:cs typeface="Consolas"/>
                <a:sym typeface="Consolas"/>
              </a:rPr>
              <a:t>PredicateBuilder&lt;</a:t>
            </a:r>
            <a:r>
              <a:rPr lang="en" sz="1400" dirty="0">
                <a:solidFill>
                  <a:srgbClr val="22BD2F"/>
                </a:solidFill>
                <a:latin typeface="Consolas"/>
                <a:ea typeface="Consolas"/>
                <a:cs typeface="Consolas"/>
                <a:sym typeface="Consolas"/>
              </a:rPr>
              <a:t>HttpResponseMessage</a:t>
            </a:r>
            <a:r>
              <a:rPr lang="en" sz="1400" dirty="0">
                <a:solidFill>
                  <a:schemeClr val="tx1"/>
                </a:solidFill>
                <a:latin typeface="Consolas"/>
                <a:ea typeface="Consolas"/>
                <a:cs typeface="Consolas"/>
                <a:sym typeface="Consolas"/>
              </a:rPr>
              <a:t>&gt;()</a:t>
            </a:r>
            <a:br>
              <a:rPr lang="en" sz="1400" dirty="0">
                <a:solidFill>
                  <a:schemeClr val="tx1"/>
                </a:solidFill>
                <a:latin typeface="Consolas"/>
                <a:ea typeface="Consolas"/>
                <a:cs typeface="Consolas"/>
                <a:sym typeface="Consolas"/>
              </a:rPr>
            </a:br>
            <a:r>
              <a:rPr lang="en" sz="1400" dirty="0">
                <a:solidFill>
                  <a:schemeClr val="tx1"/>
                </a:solidFill>
                <a:latin typeface="Consolas"/>
                <a:ea typeface="Consolas"/>
                <a:cs typeface="Consolas"/>
                <a:sym typeface="Consolas"/>
              </a:rPr>
              <a:t>        .Handle&lt;</a:t>
            </a:r>
            <a:r>
              <a:rPr lang="en" sz="1400" dirty="0">
                <a:solidFill>
                  <a:srgbClr val="22C430"/>
                </a:solidFill>
                <a:latin typeface="Consolas"/>
                <a:ea typeface="Consolas"/>
                <a:cs typeface="Consolas"/>
                <a:sym typeface="Consolas"/>
              </a:rPr>
              <a:t>SomeExceptionType</a:t>
            </a:r>
            <a:r>
              <a:rPr lang="en" sz="1400" dirty="0">
                <a:solidFill>
                  <a:schemeClr val="tx1"/>
                </a:solidFill>
                <a:latin typeface="Consolas"/>
                <a:ea typeface="Consolas"/>
                <a:cs typeface="Consolas"/>
                <a:sym typeface="Consolas"/>
              </a:rPr>
              <a:t>&gt;()</a:t>
            </a:r>
            <a:br>
              <a:rPr lang="en" sz="1400" dirty="0">
                <a:solidFill>
                  <a:schemeClr val="tx1"/>
                </a:solidFill>
                <a:latin typeface="Consolas"/>
                <a:ea typeface="Consolas"/>
                <a:cs typeface="Consolas"/>
                <a:sym typeface="Consolas"/>
              </a:rPr>
            </a:br>
            <a:r>
              <a:rPr lang="en" sz="1400" dirty="0">
                <a:solidFill>
                  <a:schemeClr val="tx1"/>
                </a:solidFill>
                <a:latin typeface="Consolas"/>
                <a:ea typeface="Consolas"/>
                <a:cs typeface="Consolas"/>
                <a:sym typeface="Consolas"/>
              </a:rPr>
              <a:t>        .HandleResult(static result =&gt; response.StatusCode == HttpStatusCode.InternalServerError),</a:t>
            </a:r>
            <a:br>
              <a:rPr lang="en" sz="1400" dirty="0">
                <a:solidFill>
                  <a:schemeClr val="dk1"/>
                </a:solidFill>
                <a:latin typeface="Consolas"/>
                <a:ea typeface="Consolas"/>
                <a:cs typeface="Consolas"/>
                <a:sym typeface="Consolas"/>
              </a:rPr>
            </a:br>
            <a:r>
              <a:rPr lang="en" sz="1400" dirty="0">
                <a:solidFill>
                  <a:schemeClr val="dk1"/>
                </a:solidFill>
                <a:latin typeface="Consolas"/>
                <a:ea typeface="Consolas"/>
                <a:cs typeface="Consolas"/>
                <a:sym typeface="Consolas"/>
              </a:rPr>
              <a:t>    </a:t>
            </a:r>
            <a:r>
              <a:rPr lang="en" sz="1400" dirty="0">
                <a:solidFill>
                  <a:schemeClr val="tx1"/>
                </a:solidFill>
                <a:latin typeface="Consolas"/>
                <a:ea typeface="Consolas"/>
                <a:cs typeface="Consolas"/>
                <a:sym typeface="Consolas"/>
              </a:rPr>
              <a:t>MaxRetryAttempts = </a:t>
            </a:r>
            <a:r>
              <a:rPr lang="en" sz="1400" dirty="0">
                <a:solidFill>
                  <a:srgbClr val="22BD2F"/>
                </a:solidFill>
                <a:latin typeface="Consolas"/>
                <a:ea typeface="Consolas"/>
                <a:cs typeface="Consolas"/>
                <a:sym typeface="Consolas"/>
              </a:rPr>
              <a:t>3</a:t>
            </a:r>
            <a:r>
              <a:rPr lang="en" sz="1400" dirty="0">
                <a:solidFill>
                  <a:schemeClr val="tx1"/>
                </a:solidFill>
                <a:latin typeface="Consolas"/>
                <a:ea typeface="Consolas"/>
                <a:cs typeface="Consolas"/>
                <a:sym typeface="Consolas"/>
              </a:rPr>
              <a:t>,</a:t>
            </a:r>
            <a:br>
              <a:rPr lang="en" sz="1400" dirty="0">
                <a:solidFill>
                  <a:schemeClr val="tx1"/>
                </a:solidFill>
                <a:latin typeface="Consolas"/>
                <a:ea typeface="Consolas"/>
                <a:cs typeface="Consolas"/>
                <a:sym typeface="Consolas"/>
              </a:rPr>
            </a:br>
            <a:r>
              <a:rPr lang="en" sz="1400" dirty="0">
                <a:solidFill>
                  <a:schemeClr val="tx1"/>
                </a:solidFill>
                <a:latin typeface="Consolas"/>
                <a:ea typeface="Consolas"/>
                <a:cs typeface="Consolas"/>
                <a:sym typeface="Consolas"/>
              </a:rPr>
              <a:t>})</a:t>
            </a:r>
            <a:br>
              <a:rPr lang="en" sz="1400" dirty="0">
                <a:solidFill>
                  <a:schemeClr val="tx1"/>
                </a:solidFill>
                <a:latin typeface="Consolas"/>
                <a:ea typeface="Consolas"/>
                <a:cs typeface="Consolas"/>
                <a:sym typeface="Consolas"/>
              </a:rPr>
            </a:br>
            <a:r>
              <a:rPr lang="en" sz="1400" dirty="0">
                <a:solidFill>
                  <a:schemeClr val="tx1"/>
                </a:solidFill>
                <a:latin typeface="Consolas"/>
                <a:ea typeface="Consolas"/>
                <a:cs typeface="Consolas"/>
                <a:sym typeface="Consolas"/>
              </a:rPr>
              <a:t>.Build();</a:t>
            </a:r>
          </a:p>
        </p:txBody>
      </p:sp>
    </p:spTree>
    <p:extLst>
      <p:ext uri="{BB962C8B-B14F-4D97-AF65-F5344CB8AC3E}">
        <p14:creationId xmlns:p14="http://schemas.microsoft.com/office/powerpoint/2010/main" val="626708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Further features</a:t>
            </a:r>
          </a:p>
        </p:txBody>
      </p:sp>
      <p:sp>
        <p:nvSpPr>
          <p:cNvPr id="167" name="Shape 167"/>
          <p:cNvSpPr txBox="1">
            <a:spLocks noGrp="1"/>
          </p:cNvSpPr>
          <p:nvPr>
            <p:ph type="body" idx="1"/>
          </p:nvPr>
        </p:nvSpPr>
        <p:spPr>
          <a:xfrm>
            <a:off x="311600" y="1152475"/>
            <a:ext cx="8735943" cy="3416400"/>
          </a:xfrm>
          <a:prstGeom prst="rect">
            <a:avLst/>
          </a:prstGeom>
        </p:spPr>
        <p:txBody>
          <a:bodyPr lIns="91425" tIns="91425" rIns="91425" bIns="91425" anchor="t" anchorCtr="0">
            <a:noAutofit/>
          </a:bodyPr>
          <a:lstStyle/>
          <a:p>
            <a:r>
              <a:rPr lang="en-US" dirty="0" err="1">
                <a:solidFill>
                  <a:srgbClr val="3BB4FF"/>
                </a:solidFill>
                <a:latin typeface="Consolas"/>
                <a:ea typeface="Consolas"/>
                <a:cs typeface="Consolas"/>
                <a:sym typeface="Consolas"/>
              </a:rPr>
              <a:t>ResiliencePipelineRegistry</a:t>
            </a:r>
            <a:r>
              <a:rPr lang="en-US" dirty="0">
                <a:latin typeface="Consolas"/>
                <a:ea typeface="Consolas"/>
                <a:cs typeface="Consolas"/>
                <a:sym typeface="Consolas"/>
              </a:rPr>
              <a:t>: Create and cache resilience pipeline instances. Retrieve by string or complex key.</a:t>
            </a:r>
          </a:p>
          <a:p>
            <a:pPr lvl="0"/>
            <a:r>
              <a:rPr lang="en-US" dirty="0">
                <a:latin typeface="Consolas"/>
                <a:ea typeface="Consolas"/>
                <a:cs typeface="Consolas"/>
                <a:sym typeface="Consolas"/>
              </a:rPr>
              <a:t>+ separate policy </a:t>
            </a:r>
            <a:r>
              <a:rPr lang="en-US" dirty="0" err="1">
                <a:latin typeface="Consolas"/>
                <a:ea typeface="Consolas"/>
                <a:cs typeface="Consolas"/>
                <a:sym typeface="Consolas"/>
              </a:rPr>
              <a:t>config</a:t>
            </a:r>
            <a:r>
              <a:rPr lang="en-US" dirty="0">
                <a:latin typeface="Consolas"/>
                <a:ea typeface="Consolas"/>
                <a:cs typeface="Consolas"/>
                <a:sym typeface="Consolas"/>
              </a:rPr>
              <a:t> (at startup) from usage</a:t>
            </a:r>
          </a:p>
          <a:p>
            <a:pPr lvl="0"/>
            <a:r>
              <a:rPr lang="en-US" dirty="0">
                <a:latin typeface="Consolas"/>
                <a:ea typeface="Consolas"/>
                <a:cs typeface="Consolas"/>
                <a:sym typeface="Consolas"/>
              </a:rPr>
              <a:t>+ promotes DI: inject the registry to controllers/services</a:t>
            </a:r>
          </a:p>
          <a:p>
            <a:r>
              <a:rPr lang="en-GB" dirty="0">
                <a:latin typeface="Consolas"/>
                <a:ea typeface="Consolas"/>
                <a:cs typeface="Consolas"/>
                <a:sym typeface="Consolas"/>
              </a:rPr>
              <a:t>+ dynamically update policies in the registry, for dynamic reconfiguration during running. </a:t>
            </a:r>
            <a:r>
              <a:rPr lang="en" dirty="0">
                <a:latin typeface="Consolas"/>
                <a:ea typeface="Consolas"/>
                <a:cs typeface="Consolas"/>
                <a:sym typeface="Consolas"/>
              </a:rPr>
              <a:t>Tweak timeouts, circuit-breaker sensitivity, etc. in production. Supports dynamic reloading of resilience pipelines with configs change.</a:t>
            </a:r>
          </a:p>
          <a:p>
            <a:r>
              <a:rPr lang="en" dirty="0">
                <a:latin typeface="Consolas"/>
                <a:ea typeface="Consolas"/>
                <a:cs typeface="Consolas"/>
                <a:sym typeface="Consolas"/>
              </a:rPr>
              <a:t>+ Automatic resource management and caching of resilience pipelines</a:t>
            </a:r>
          </a:p>
          <a:p>
            <a:pPr lvl="0"/>
            <a:br>
              <a:rPr lang="en-GB" dirty="0">
                <a:latin typeface="Consolas"/>
                <a:ea typeface="Consolas"/>
                <a:cs typeface="Consolas"/>
                <a:sym typeface="Consolas"/>
              </a:rPr>
            </a:br>
            <a:endParaRPr lang="en-US" dirty="0">
              <a:latin typeface="Consolas"/>
              <a:ea typeface="Consolas"/>
              <a:cs typeface="Consolas"/>
              <a:sym typeface="Consolas"/>
            </a:endParaRPr>
          </a:p>
          <a:p>
            <a:pPr lvl="0"/>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420320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59"/>
        <p:cNvGrpSpPr/>
        <p:nvPr/>
      </p:nvGrpSpPr>
      <p:grpSpPr>
        <a:xfrm>
          <a:off x="0" y="0"/>
          <a:ext cx="0" cy="0"/>
          <a:chOff x="0" y="0"/>
          <a:chExt cx="0" cy="0"/>
        </a:xfrm>
      </p:grpSpPr>
      <p:pic>
        <p:nvPicPr>
          <p:cNvPr id="60" name="Shape 60"/>
          <p:cNvPicPr preferRelativeResize="0"/>
          <p:nvPr/>
        </p:nvPicPr>
        <p:blipFill>
          <a:blip r:embed="rId3">
            <a:alphaModFix/>
          </a:blip>
          <a:stretch>
            <a:fillRect/>
          </a:stretch>
        </p:blipFill>
        <p:spPr>
          <a:xfrm>
            <a:off x="-155875" y="-659824"/>
            <a:ext cx="9732825" cy="665252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INTEGRATION WITH .NET Core / .NET 8</a:t>
            </a:r>
          </a:p>
        </p:txBody>
      </p:sp>
      <p:sp>
        <p:nvSpPr>
          <p:cNvPr id="167" name="Shape 167"/>
          <p:cNvSpPr txBox="1">
            <a:spLocks noGrp="1"/>
          </p:cNvSpPr>
          <p:nvPr>
            <p:ph type="body" idx="1"/>
          </p:nvPr>
        </p:nvSpPr>
        <p:spPr>
          <a:xfrm>
            <a:off x="339525" y="1152475"/>
            <a:ext cx="8492676" cy="3416400"/>
          </a:xfrm>
          <a:prstGeom prst="rect">
            <a:avLst/>
          </a:prstGeom>
        </p:spPr>
        <p:txBody>
          <a:bodyPr lIns="91425" tIns="91425" rIns="91425" bIns="91425" anchor="t" anchorCtr="0">
            <a:noAutofit/>
          </a:bodyPr>
          <a:lstStyle/>
          <a:p>
            <a:pPr lvl="0"/>
            <a:r>
              <a:rPr lang="en-GB" sz="1600" dirty="0">
                <a:latin typeface="Consolas"/>
                <a:ea typeface="Consolas"/>
                <a:cs typeface="Consolas"/>
                <a:sym typeface="Consolas"/>
              </a:rPr>
              <a:t>Microsoft has created two NuGet packages built on top of Polly, which add a few default strategies and enriched metrics for hardening apps and handling </a:t>
            </a:r>
            <a:r>
              <a:rPr lang="en-GB" sz="1600" dirty="0" err="1">
                <a:solidFill>
                  <a:srgbClr val="00B0F0"/>
                </a:solidFill>
                <a:latin typeface="Consolas"/>
                <a:ea typeface="Consolas"/>
                <a:cs typeface="Consolas"/>
                <a:sym typeface="Consolas"/>
              </a:rPr>
              <a:t>HttpClient</a:t>
            </a:r>
            <a:r>
              <a:rPr lang="en-GB" sz="1600" dirty="0">
                <a:latin typeface="Consolas"/>
                <a:ea typeface="Consolas"/>
                <a:cs typeface="Consolas"/>
                <a:sym typeface="Consolas"/>
              </a:rPr>
              <a:t> resilience:</a:t>
            </a:r>
          </a:p>
          <a:p>
            <a:pPr lvl="0"/>
            <a:r>
              <a:rPr lang="en-GB" sz="1600" dirty="0">
                <a:solidFill>
                  <a:schemeClr val="tx1"/>
                </a:solidFill>
                <a:latin typeface="Consolas"/>
                <a:ea typeface="Consolas"/>
                <a:cs typeface="Consolas"/>
                <a:sym typeface="Consolas"/>
              </a:rPr>
              <a:t>+ </a:t>
            </a:r>
            <a:r>
              <a:rPr lang="en-GB" sz="1600" dirty="0" err="1">
                <a:solidFill>
                  <a:schemeClr val="tx1"/>
                </a:solidFill>
                <a:latin typeface="Consolas"/>
                <a:ea typeface="Consolas"/>
                <a:cs typeface="Consolas"/>
                <a:sym typeface="Consolas"/>
              </a:rPr>
              <a:t>Microsoft.Extensions.Resilience</a:t>
            </a:r>
            <a:r>
              <a:rPr lang="en-GB" sz="1600" dirty="0">
                <a:solidFill>
                  <a:schemeClr val="tx1"/>
                </a:solidFill>
                <a:latin typeface="Consolas"/>
                <a:ea typeface="Consolas"/>
                <a:cs typeface="Consolas"/>
                <a:sym typeface="Consolas"/>
              </a:rPr>
              <a:t>: </a:t>
            </a:r>
            <a:r>
              <a:rPr lang="en-GB" sz="1600" dirty="0">
                <a:solidFill>
                  <a:schemeClr val="tx2"/>
                </a:solidFill>
                <a:latin typeface="Consolas"/>
                <a:ea typeface="Consolas"/>
                <a:cs typeface="Consolas"/>
                <a:sym typeface="Consolas"/>
              </a:rPr>
              <a:t>For all types of applications</a:t>
            </a:r>
            <a:br>
              <a:rPr lang="en-GB" sz="1600" dirty="0">
                <a:solidFill>
                  <a:schemeClr val="tx1"/>
                </a:solidFill>
                <a:latin typeface="Consolas"/>
                <a:ea typeface="Consolas"/>
                <a:cs typeface="Consolas"/>
                <a:sym typeface="Consolas"/>
              </a:rPr>
            </a:br>
            <a:r>
              <a:rPr lang="en-GB" sz="1600" dirty="0">
                <a:solidFill>
                  <a:schemeClr val="tx1"/>
                </a:solidFill>
                <a:latin typeface="Consolas"/>
                <a:ea typeface="Consolas"/>
                <a:cs typeface="Consolas"/>
                <a:sym typeface="Consolas"/>
              </a:rPr>
              <a:t>+ </a:t>
            </a:r>
            <a:r>
              <a:rPr lang="en-GB" sz="1600" dirty="0" err="1">
                <a:solidFill>
                  <a:schemeClr val="tx1"/>
                </a:solidFill>
                <a:latin typeface="Consolas"/>
                <a:ea typeface="Consolas"/>
                <a:cs typeface="Consolas"/>
                <a:sym typeface="Consolas"/>
              </a:rPr>
              <a:t>Microsoft.Extensions.Http.Resilience</a:t>
            </a:r>
            <a:r>
              <a:rPr lang="en-GB" sz="1600" dirty="0">
                <a:solidFill>
                  <a:schemeClr val="tx1"/>
                </a:solidFill>
                <a:latin typeface="Consolas"/>
                <a:ea typeface="Consolas"/>
                <a:cs typeface="Consolas"/>
                <a:sym typeface="Consolas"/>
              </a:rPr>
              <a:t>: </a:t>
            </a:r>
            <a:r>
              <a:rPr lang="en-GB" sz="1600" dirty="0">
                <a:solidFill>
                  <a:schemeClr val="tx2"/>
                </a:solidFill>
                <a:latin typeface="Consolas"/>
                <a:ea typeface="Consolas"/>
                <a:cs typeface="Consolas"/>
                <a:sym typeface="Consolas"/>
              </a:rPr>
              <a:t>Resilience mechanisms specifically for the </a:t>
            </a:r>
            <a:r>
              <a:rPr lang="en-GB" sz="1600" dirty="0" err="1">
                <a:solidFill>
                  <a:srgbClr val="00B0F0"/>
                </a:solidFill>
                <a:latin typeface="Consolas"/>
                <a:ea typeface="Consolas"/>
                <a:cs typeface="Consolas"/>
                <a:sym typeface="Consolas"/>
              </a:rPr>
              <a:t>HttpClient</a:t>
            </a:r>
            <a:r>
              <a:rPr lang="en-GB" sz="1600" dirty="0">
                <a:solidFill>
                  <a:schemeClr val="tx2"/>
                </a:solidFill>
                <a:latin typeface="Consolas"/>
                <a:ea typeface="Consolas"/>
                <a:cs typeface="Consolas"/>
                <a:sym typeface="Consolas"/>
              </a:rPr>
              <a:t> class</a:t>
            </a:r>
            <a:br>
              <a:rPr lang="en-GB" dirty="0">
                <a:latin typeface="Consolas"/>
                <a:ea typeface="Consolas"/>
                <a:cs typeface="Consolas"/>
                <a:sym typeface="Consolas"/>
              </a:rPr>
            </a:br>
            <a:endParaRPr lang="en-US" dirty="0">
              <a:latin typeface="Consolas"/>
              <a:ea typeface="Consolas"/>
              <a:cs typeface="Consolas"/>
              <a:sym typeface="Consolas"/>
            </a:endParaRPr>
          </a:p>
          <a:p>
            <a:pPr lvl="0"/>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4223602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INTEGRATION WITH .NET Core / .NET 8</a:t>
            </a:r>
          </a:p>
        </p:txBody>
      </p:sp>
      <p:sp>
        <p:nvSpPr>
          <p:cNvPr id="167" name="Shape 167"/>
          <p:cNvSpPr txBox="1">
            <a:spLocks noGrp="1"/>
          </p:cNvSpPr>
          <p:nvPr>
            <p:ph type="body" idx="1"/>
          </p:nvPr>
        </p:nvSpPr>
        <p:spPr>
          <a:xfrm>
            <a:off x="339525" y="1152475"/>
            <a:ext cx="8492676" cy="3416400"/>
          </a:xfrm>
          <a:prstGeom prst="rect">
            <a:avLst/>
          </a:prstGeom>
        </p:spPr>
        <p:txBody>
          <a:bodyPr lIns="91425" tIns="91425" rIns="91425" bIns="91425" anchor="t" anchorCtr="0">
            <a:noAutofit/>
          </a:bodyPr>
          <a:lstStyle/>
          <a:p>
            <a:pPr lvl="0"/>
            <a:r>
              <a:rPr lang="en-GB" sz="1600" dirty="0">
                <a:latin typeface="Consolas"/>
                <a:ea typeface="Consolas"/>
                <a:cs typeface="Consolas"/>
                <a:sym typeface="Consolas"/>
              </a:rPr>
              <a:t>Deep integration with </a:t>
            </a:r>
            <a:r>
              <a:rPr lang="en-US" sz="1600" dirty="0" err="1">
                <a:solidFill>
                  <a:srgbClr val="3BB4FF"/>
                </a:solidFill>
                <a:latin typeface="Consolas"/>
                <a:ea typeface="Consolas"/>
                <a:cs typeface="Consolas"/>
                <a:sym typeface="Consolas"/>
              </a:rPr>
              <a:t>HttpClientFactory</a:t>
            </a:r>
            <a:r>
              <a:rPr lang="en-US" sz="1600" dirty="0">
                <a:latin typeface="Consolas"/>
                <a:ea typeface="Consolas"/>
                <a:cs typeface="Consolas"/>
                <a:sym typeface="Consolas"/>
              </a:rPr>
              <a:t>. </a:t>
            </a:r>
            <a:r>
              <a:rPr lang="en-GB" sz="1600" dirty="0">
                <a:latin typeface="Consolas"/>
                <a:ea typeface="Consolas"/>
                <a:cs typeface="Consolas"/>
                <a:sym typeface="Consolas"/>
              </a:rPr>
              <a:t>Configure </a:t>
            </a:r>
            <a:r>
              <a:rPr lang="en-US" sz="1600" dirty="0" err="1">
                <a:solidFill>
                  <a:srgbClr val="3BB4FF"/>
                </a:solidFill>
                <a:latin typeface="Consolas"/>
                <a:ea typeface="Consolas"/>
                <a:cs typeface="Consolas"/>
                <a:sym typeface="Consolas"/>
              </a:rPr>
              <a:t>HttpClient</a:t>
            </a:r>
            <a:r>
              <a:rPr lang="en-US" sz="1600" dirty="0">
                <a:solidFill>
                  <a:srgbClr val="3BB4FF"/>
                </a:solidFill>
                <a:latin typeface="Consolas"/>
                <a:ea typeface="Consolas"/>
                <a:cs typeface="Consolas"/>
                <a:sym typeface="Consolas"/>
              </a:rPr>
              <a:t> </a:t>
            </a:r>
            <a:r>
              <a:rPr lang="en-GB" sz="1600" dirty="0">
                <a:latin typeface="Consolas"/>
                <a:ea typeface="Consolas"/>
                <a:cs typeface="Consolas"/>
                <a:sym typeface="Consolas"/>
              </a:rPr>
              <a:t>variants for DI at startup. </a:t>
            </a:r>
            <a:r>
              <a:rPr lang="en-GB" sz="1600" dirty="0">
                <a:solidFill>
                  <a:schemeClr val="tx1"/>
                </a:solidFill>
                <a:latin typeface="Consolas"/>
                <a:ea typeface="Consolas"/>
                <a:cs typeface="Consolas"/>
                <a:sym typeface="Consolas"/>
              </a:rPr>
              <a:t>dotnet add package </a:t>
            </a:r>
            <a:r>
              <a:rPr lang="en-GB" sz="1600" dirty="0" err="1">
                <a:solidFill>
                  <a:schemeClr val="tx1"/>
                </a:solidFill>
                <a:latin typeface="Consolas"/>
                <a:ea typeface="Consolas"/>
                <a:cs typeface="Consolas"/>
                <a:sym typeface="Consolas"/>
              </a:rPr>
              <a:t>Microsoft.Extensions.Http.Resilience</a:t>
            </a:r>
            <a:endParaRPr lang="en-GB" sz="1600" dirty="0">
              <a:solidFill>
                <a:schemeClr val="tx1"/>
              </a:solidFill>
              <a:latin typeface="Consolas"/>
              <a:ea typeface="Consolas"/>
              <a:cs typeface="Consolas"/>
              <a:sym typeface="Consolas"/>
            </a:endParaRPr>
          </a:p>
          <a:p>
            <a:pPr lvl="0"/>
            <a:r>
              <a:rPr lang="en-GB" sz="1600" dirty="0" err="1">
                <a:solidFill>
                  <a:schemeClr val="tx1"/>
                </a:solidFill>
                <a:latin typeface="Consolas"/>
                <a:ea typeface="Consolas"/>
                <a:cs typeface="Consolas"/>
                <a:sym typeface="Consolas"/>
              </a:rPr>
              <a:t>builder.Services</a:t>
            </a:r>
            <a:br>
              <a:rPr lang="en-GB" sz="1600" dirty="0">
                <a:solidFill>
                  <a:schemeClr val="tx1"/>
                </a:solidFill>
                <a:latin typeface="Consolas"/>
                <a:ea typeface="Consolas"/>
                <a:cs typeface="Consolas"/>
                <a:sym typeface="Consolas"/>
              </a:rPr>
            </a:br>
            <a:r>
              <a:rPr lang="en-GB" sz="1600" dirty="0">
                <a:solidFill>
                  <a:schemeClr val="tx1"/>
                </a:solidFill>
                <a:latin typeface="Consolas"/>
                <a:ea typeface="Consolas"/>
                <a:cs typeface="Consolas"/>
                <a:sym typeface="Consolas"/>
              </a:rPr>
              <a:t>    .</a:t>
            </a:r>
            <a:r>
              <a:rPr lang="en-GB" sz="1600" dirty="0" err="1">
                <a:solidFill>
                  <a:srgbClr val="22BD2F"/>
                </a:solidFill>
                <a:latin typeface="Consolas"/>
                <a:ea typeface="Consolas"/>
                <a:cs typeface="Consolas"/>
                <a:sym typeface="Consolas"/>
              </a:rPr>
              <a:t>AddHttpClient</a:t>
            </a:r>
            <a:r>
              <a:rPr lang="en-GB" sz="1600" dirty="0">
                <a:solidFill>
                  <a:schemeClr val="tx1"/>
                </a:solidFill>
                <a:latin typeface="Consolas"/>
                <a:ea typeface="Consolas"/>
                <a:cs typeface="Consolas"/>
                <a:sym typeface="Consolas"/>
              </a:rPr>
              <a:t>(“GitHub”,</a:t>
            </a:r>
            <a:br>
              <a:rPr lang="en-GB" sz="1600" dirty="0">
                <a:solidFill>
                  <a:schemeClr val="tx1"/>
                </a:solidFill>
                <a:latin typeface="Consolas"/>
                <a:ea typeface="Consolas"/>
                <a:cs typeface="Consolas"/>
                <a:sym typeface="Consolas"/>
              </a:rPr>
            </a:br>
            <a:r>
              <a:rPr lang="en-GB" sz="1600" dirty="0">
                <a:solidFill>
                  <a:schemeClr val="tx1"/>
                </a:solidFill>
                <a:latin typeface="Consolas"/>
                <a:ea typeface="Consolas"/>
                <a:cs typeface="Consolas"/>
                <a:sym typeface="Consolas"/>
              </a:rPr>
              <a:t>            client =&gt; { </a:t>
            </a:r>
            <a:r>
              <a:rPr lang="en-GB" sz="1600" dirty="0" err="1">
                <a:solidFill>
                  <a:schemeClr val="tx1"/>
                </a:solidFill>
                <a:latin typeface="Consolas"/>
                <a:ea typeface="Consolas"/>
                <a:cs typeface="Consolas"/>
                <a:sym typeface="Consolas"/>
              </a:rPr>
              <a:t>client.BaseAddress</a:t>
            </a:r>
            <a:r>
              <a:rPr lang="en-GB" sz="1600" dirty="0">
                <a:solidFill>
                  <a:schemeClr val="tx1"/>
                </a:solidFill>
                <a:latin typeface="Consolas"/>
                <a:ea typeface="Consolas"/>
                <a:cs typeface="Consolas"/>
                <a:sym typeface="Consolas"/>
              </a:rPr>
              <a:t> = </a:t>
            </a:r>
            <a:r>
              <a:rPr lang="en-US" sz="1600" dirty="0">
                <a:solidFill>
                  <a:schemeClr val="tx1"/>
                </a:solidFill>
                <a:latin typeface="Consolas"/>
                <a:ea typeface="Consolas"/>
                <a:cs typeface="Consolas"/>
                <a:sym typeface="Consolas"/>
              </a:rPr>
              <a:t>new Uri("https://api.github.com/")</a:t>
            </a:r>
            <a:r>
              <a:rPr lang="en-GB" sz="1600" dirty="0">
                <a:solidFill>
                  <a:schemeClr val="tx1"/>
                </a:solidFill>
                <a:latin typeface="Consolas"/>
                <a:ea typeface="Consolas"/>
                <a:cs typeface="Consolas"/>
                <a:sym typeface="Consolas"/>
              </a:rPr>
              <a:t>; })</a:t>
            </a:r>
            <a:br>
              <a:rPr lang="en-GB" sz="1600" dirty="0">
                <a:solidFill>
                  <a:schemeClr val="tx1"/>
                </a:solidFill>
                <a:latin typeface="Consolas"/>
                <a:ea typeface="Consolas"/>
                <a:cs typeface="Consolas"/>
                <a:sym typeface="Consolas"/>
              </a:rPr>
            </a:br>
            <a:r>
              <a:rPr lang="en-GB" sz="1600" dirty="0">
                <a:solidFill>
                  <a:schemeClr val="tx1"/>
                </a:solidFill>
                <a:latin typeface="Consolas"/>
                <a:ea typeface="Consolas"/>
                <a:cs typeface="Consolas"/>
                <a:sym typeface="Consolas"/>
              </a:rPr>
              <a:t>    .</a:t>
            </a:r>
            <a:r>
              <a:rPr lang="en-GB" sz="1600" dirty="0" err="1">
                <a:solidFill>
                  <a:srgbClr val="22BD2F"/>
                </a:solidFill>
                <a:latin typeface="Consolas"/>
                <a:ea typeface="Consolas"/>
                <a:cs typeface="Consolas"/>
                <a:sym typeface="Consolas"/>
              </a:rPr>
              <a:t>AddStandardResilienceHandler</a:t>
            </a:r>
            <a:r>
              <a:rPr lang="en-GB" sz="1600" dirty="0">
                <a:solidFill>
                  <a:schemeClr val="tx1"/>
                </a:solidFill>
                <a:latin typeface="Consolas"/>
                <a:ea typeface="Consolas"/>
                <a:cs typeface="Consolas"/>
                <a:sym typeface="Consolas"/>
              </a:rPr>
              <a:t>());</a:t>
            </a:r>
            <a:endParaRPr lang="en-US" sz="1600" dirty="0">
              <a:solidFill>
                <a:schemeClr val="tx1"/>
              </a:solidFill>
              <a:latin typeface="Consolas"/>
              <a:ea typeface="Consolas"/>
              <a:cs typeface="Consolas"/>
              <a:sym typeface="Consolas"/>
            </a:endParaRPr>
          </a:p>
          <a:p>
            <a:r>
              <a:rPr lang="en-GB" sz="1600" dirty="0">
                <a:latin typeface="Consolas"/>
                <a:ea typeface="Consolas"/>
                <a:cs typeface="Consolas"/>
                <a:sym typeface="Consolas"/>
              </a:rPr>
              <a:t>All calls through that client will use the standard resilience strategies, chained in the following order (outer to inner): Rate limiter, total request timeout, retry, circuit breaker, attempt timeout.</a:t>
            </a:r>
            <a:endParaRPr lang="en-US" sz="1600" dirty="0">
              <a:latin typeface="Consolas"/>
              <a:ea typeface="Consolas"/>
              <a:cs typeface="Consolas"/>
              <a:sym typeface="Consolas"/>
            </a:endParaRPr>
          </a:p>
          <a:p>
            <a:pPr lvl="0"/>
            <a:r>
              <a:rPr lang="en-GB" sz="1600" dirty="0">
                <a:latin typeface="Consolas"/>
                <a:ea typeface="Consolas"/>
                <a:cs typeface="Consolas"/>
                <a:sym typeface="Consolas"/>
              </a:rPr>
              <a:t>Configured client can be DI-injected anywhere in app.</a:t>
            </a:r>
            <a:r>
              <a:rPr lang="en-GB" dirty="0">
                <a:latin typeface="Consolas"/>
                <a:ea typeface="Consolas"/>
                <a:cs typeface="Consolas"/>
                <a:sym typeface="Consolas"/>
              </a:rPr>
              <a:t> </a:t>
            </a:r>
          </a:p>
          <a:p>
            <a:pPr lvl="0"/>
            <a:br>
              <a:rPr lang="en-GB" dirty="0">
                <a:latin typeface="Consolas"/>
                <a:ea typeface="Consolas"/>
                <a:cs typeface="Consolas"/>
                <a:sym typeface="Consolas"/>
              </a:rPr>
            </a:br>
            <a:endParaRPr lang="en-US" dirty="0">
              <a:latin typeface="Consolas"/>
              <a:ea typeface="Consolas"/>
              <a:cs typeface="Consolas"/>
              <a:sym typeface="Consolas"/>
            </a:endParaRPr>
          </a:p>
          <a:p>
            <a:pPr lvl="0"/>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3010938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SIMMY – CHAOS ENGINEERING with Polly</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r>
              <a:rPr lang="en-GB" dirty="0">
                <a:solidFill>
                  <a:schemeClr val="tx1"/>
                </a:solidFill>
                <a:latin typeface="Consolas"/>
                <a:ea typeface="Consolas"/>
                <a:cs typeface="Consolas"/>
                <a:sym typeface="Consolas"/>
              </a:rPr>
              <a:t>Selectively inject </a:t>
            </a:r>
            <a:r>
              <a:rPr lang="en-GB" b="1" dirty="0">
                <a:solidFill>
                  <a:schemeClr val="tx1"/>
                </a:solidFill>
                <a:latin typeface="Consolas"/>
                <a:ea typeface="Consolas"/>
                <a:cs typeface="Consolas"/>
                <a:sym typeface="Consolas"/>
              </a:rPr>
              <a:t>failures</a:t>
            </a:r>
            <a:r>
              <a:rPr lang="en-GB" dirty="0">
                <a:solidFill>
                  <a:schemeClr val="tx1"/>
                </a:solidFill>
                <a:latin typeface="Consolas"/>
                <a:ea typeface="Consolas"/>
                <a:cs typeface="Consolas"/>
                <a:sym typeface="Consolas"/>
              </a:rPr>
              <a:t> in prod/pre-prod.</a:t>
            </a:r>
          </a:p>
          <a:p>
            <a:r>
              <a:rPr lang="en-US" dirty="0" err="1">
                <a:solidFill>
                  <a:srgbClr val="3BB4FF"/>
                </a:solidFill>
                <a:latin typeface="Consolas"/>
                <a:ea typeface="Consolas"/>
                <a:cs typeface="Consolas"/>
                <a:sym typeface="Consolas"/>
              </a:rPr>
              <a:t>var</a:t>
            </a:r>
            <a:r>
              <a:rPr lang="en-US" dirty="0">
                <a:solidFill>
                  <a:srgbClr val="3BB4FF"/>
                </a:solidFill>
                <a:latin typeface="Consolas"/>
                <a:ea typeface="Consolas"/>
                <a:cs typeface="Consolas"/>
                <a:sym typeface="Consolas"/>
              </a:rPr>
              <a:t> </a:t>
            </a:r>
            <a:r>
              <a:rPr lang="en-US" dirty="0" err="1">
                <a:solidFill>
                  <a:schemeClr val="dk1"/>
                </a:solidFill>
                <a:latin typeface="Consolas"/>
                <a:ea typeface="Consolas"/>
                <a:cs typeface="Consolas"/>
                <a:sym typeface="Consolas"/>
              </a:rPr>
              <a:t>chaosPolicy</a:t>
            </a:r>
            <a:r>
              <a:rPr lang="en-US" dirty="0">
                <a:solidFill>
                  <a:schemeClr val="dk1"/>
                </a:solidFill>
                <a:latin typeface="Consolas"/>
                <a:ea typeface="Consolas"/>
                <a:cs typeface="Consolas"/>
                <a:sym typeface="Consolas"/>
              </a:rPr>
              <a:t> = </a:t>
            </a:r>
            <a:r>
              <a:rPr lang="en-US" dirty="0" err="1">
                <a:solidFill>
                  <a:srgbClr val="22C430"/>
                </a:solidFill>
                <a:latin typeface="Consolas"/>
                <a:ea typeface="Consolas"/>
                <a:cs typeface="Consolas"/>
                <a:sym typeface="Consolas"/>
              </a:rPr>
              <a:t>Policy</a:t>
            </a:r>
            <a:r>
              <a:rPr lang="en-US" dirty="0" err="1">
                <a:solidFill>
                  <a:schemeClr val="dk1"/>
                </a:solidFill>
                <a:latin typeface="Consolas"/>
                <a:ea typeface="Consolas"/>
                <a:cs typeface="Consolas"/>
                <a:sym typeface="Consolas"/>
              </a:rPr>
              <a:t>.InjectFault</a:t>
            </a:r>
            <a:r>
              <a:rPr lang="en-US" dirty="0">
                <a:solidFill>
                  <a:schemeClr val="dk1"/>
                </a:solidFill>
                <a:latin typeface="Consolas"/>
                <a:ea typeface="Consolas"/>
                <a:cs typeface="Consolas"/>
                <a:sym typeface="Consolas"/>
              </a:rPr>
              <a:t>&lt;</a:t>
            </a:r>
            <a:r>
              <a:rPr lang="en-US" dirty="0" err="1">
                <a:solidFill>
                  <a:srgbClr val="22C430"/>
                </a:solidFill>
                <a:latin typeface="Consolas"/>
                <a:ea typeface="Consolas"/>
                <a:cs typeface="Consolas"/>
                <a:sym typeface="Consolas"/>
              </a:rPr>
              <a:t>SocketException</a:t>
            </a:r>
            <a:r>
              <a:rPr lang="en-US" dirty="0">
                <a:solidFill>
                  <a:schemeClr val="dk1"/>
                </a:solidFill>
                <a:latin typeface="Consolas"/>
                <a:ea typeface="Consolas"/>
                <a:cs typeface="Consolas"/>
                <a:sym typeface="Consolas"/>
              </a:rPr>
              <a:t>&gt;(</a:t>
            </a:r>
            <a:br>
              <a:rPr lang="en-US" dirty="0">
                <a:solidFill>
                  <a:schemeClr val="dk1"/>
                </a:solidFill>
                <a:latin typeface="Consolas"/>
                <a:ea typeface="Consolas"/>
                <a:cs typeface="Consolas"/>
                <a:sym typeface="Consolas"/>
              </a:rPr>
            </a:br>
            <a:r>
              <a:rPr lang="en-US" dirty="0">
                <a:solidFill>
                  <a:schemeClr val="dk1"/>
                </a:solidFill>
                <a:latin typeface="Consolas"/>
                <a:ea typeface="Consolas"/>
                <a:cs typeface="Consolas"/>
                <a:sym typeface="Consolas"/>
              </a:rPr>
              <a:t>  </a:t>
            </a:r>
            <a:r>
              <a:rPr lang="en-US" dirty="0" err="1">
                <a:solidFill>
                  <a:srgbClr val="22BD2F"/>
                </a:solidFill>
                <a:latin typeface="Consolas"/>
                <a:ea typeface="Consolas"/>
                <a:cs typeface="Consolas"/>
                <a:sym typeface="Consolas"/>
              </a:rPr>
              <a:t>faultRate</a:t>
            </a:r>
            <a:r>
              <a:rPr lang="en-US" dirty="0">
                <a:solidFill>
                  <a:srgbClr val="22BD2F"/>
                </a:solidFill>
                <a:latin typeface="Consolas"/>
                <a:ea typeface="Consolas"/>
                <a:cs typeface="Consolas"/>
                <a:sym typeface="Consolas"/>
              </a:rPr>
              <a:t>:</a:t>
            </a:r>
            <a:r>
              <a:rPr lang="en-US" dirty="0">
                <a:solidFill>
                  <a:schemeClr val="dk1"/>
                </a:solidFill>
                <a:latin typeface="Consolas"/>
                <a:ea typeface="Consolas"/>
                <a:cs typeface="Consolas"/>
                <a:sym typeface="Consolas"/>
              </a:rPr>
              <a:t> 0.005, </a:t>
            </a:r>
            <a:r>
              <a:rPr lang="en-US" dirty="0">
                <a:solidFill>
                  <a:srgbClr val="3BB4FF"/>
                </a:solidFill>
                <a:latin typeface="Consolas"/>
                <a:ea typeface="Consolas"/>
                <a:cs typeface="Consolas"/>
                <a:sym typeface="Consolas"/>
              </a:rPr>
              <a:t>// fail randomly 0.5% of the time</a:t>
            </a:r>
            <a:br>
              <a:rPr lang="en-US" dirty="0">
                <a:solidFill>
                  <a:schemeClr val="dk1"/>
                </a:solidFill>
                <a:latin typeface="Consolas"/>
                <a:ea typeface="Consolas"/>
                <a:cs typeface="Consolas"/>
                <a:sym typeface="Consolas"/>
              </a:rPr>
            </a:br>
            <a:r>
              <a:rPr lang="en-US" dirty="0">
                <a:solidFill>
                  <a:schemeClr val="dk1"/>
                </a:solidFill>
                <a:latin typeface="Consolas"/>
                <a:ea typeface="Consolas"/>
                <a:cs typeface="Consolas"/>
                <a:sym typeface="Consolas"/>
              </a:rPr>
              <a:t>  </a:t>
            </a:r>
            <a:r>
              <a:rPr lang="en-US" dirty="0">
                <a:solidFill>
                  <a:srgbClr val="22BD2F"/>
                </a:solidFill>
                <a:latin typeface="Consolas"/>
                <a:ea typeface="Consolas"/>
                <a:cs typeface="Consolas"/>
                <a:sym typeface="Consolas"/>
              </a:rPr>
              <a:t>enabled: </a:t>
            </a:r>
            <a:r>
              <a:rPr lang="en-US" dirty="0">
                <a:solidFill>
                  <a:schemeClr val="tx1"/>
                </a:solidFill>
                <a:latin typeface="Consolas"/>
                <a:ea typeface="Consolas"/>
                <a:cs typeface="Consolas"/>
                <a:sym typeface="Consolas"/>
              </a:rPr>
              <a:t>() =&gt; </a:t>
            </a:r>
            <a:r>
              <a:rPr lang="en-US" dirty="0" err="1">
                <a:solidFill>
                  <a:schemeClr val="tx1"/>
                </a:solidFill>
                <a:latin typeface="Consolas"/>
                <a:ea typeface="Consolas"/>
                <a:cs typeface="Consolas"/>
                <a:sym typeface="Consolas"/>
              </a:rPr>
              <a:t>isEnabled</a:t>
            </a:r>
            <a:r>
              <a:rPr lang="en-US" dirty="0">
                <a:solidFill>
                  <a:schemeClr val="tx1"/>
                </a:solidFill>
                <a:latin typeface="Consolas"/>
                <a:ea typeface="Consolas"/>
                <a:cs typeface="Consolas"/>
                <a:sym typeface="Consolas"/>
              </a:rPr>
              <a:t>() </a:t>
            </a:r>
            <a:r>
              <a:rPr lang="en-US" dirty="0">
                <a:solidFill>
                  <a:srgbClr val="3BB4FF"/>
                </a:solidFill>
                <a:latin typeface="Consolas"/>
                <a:ea typeface="Consolas"/>
                <a:cs typeface="Consolas"/>
                <a:sym typeface="Consolas"/>
              </a:rPr>
              <a:t>// </a:t>
            </a:r>
            <a:r>
              <a:rPr lang="en-US" dirty="0" err="1">
                <a:solidFill>
                  <a:srgbClr val="3BB4FF"/>
                </a:solidFill>
                <a:latin typeface="Consolas"/>
                <a:ea typeface="Consolas"/>
                <a:cs typeface="Consolas"/>
                <a:sym typeface="Consolas"/>
              </a:rPr>
              <a:t>Func</a:t>
            </a:r>
            <a:r>
              <a:rPr lang="en-US" dirty="0">
                <a:solidFill>
                  <a:srgbClr val="3BB4FF"/>
                </a:solidFill>
                <a:latin typeface="Consolas"/>
                <a:ea typeface="Consolas"/>
                <a:cs typeface="Consolas"/>
                <a:sym typeface="Consolas"/>
              </a:rPr>
              <a:t>&lt;bool&gt;, can toggle on/off</a:t>
            </a:r>
            <a:br>
              <a:rPr lang="en-US" dirty="0">
                <a:solidFill>
                  <a:schemeClr val="dk1"/>
                </a:solidFill>
                <a:latin typeface="Consolas"/>
                <a:ea typeface="Consolas"/>
                <a:cs typeface="Consolas"/>
                <a:sym typeface="Consolas"/>
              </a:rPr>
            </a:br>
            <a:r>
              <a:rPr lang="en-US" dirty="0">
                <a:solidFill>
                  <a:srgbClr val="22BD2F"/>
                </a:solidFill>
                <a:latin typeface="Consolas"/>
                <a:ea typeface="Consolas"/>
                <a:cs typeface="Consolas"/>
                <a:sym typeface="Consolas"/>
              </a:rPr>
              <a:t>  </a:t>
            </a:r>
            <a:r>
              <a:rPr lang="en-US" dirty="0">
                <a:solidFill>
                  <a:schemeClr val="dk1"/>
                </a:solidFill>
                <a:latin typeface="Consolas"/>
                <a:ea typeface="Consolas"/>
                <a:cs typeface="Consolas"/>
                <a:sym typeface="Consolas"/>
              </a:rPr>
              <a:t>);</a:t>
            </a:r>
            <a:r>
              <a:rPr lang="en-US" dirty="0">
                <a:solidFill>
                  <a:schemeClr val="tx1"/>
                </a:solidFill>
                <a:latin typeface="Consolas"/>
                <a:ea typeface="Consolas"/>
                <a:cs typeface="Consolas"/>
                <a:sym typeface="Consolas"/>
              </a:rPr>
              <a:t> </a:t>
            </a:r>
          </a:p>
          <a:p>
            <a:pPr lvl="0"/>
            <a:r>
              <a:rPr lang="en-GB" dirty="0">
                <a:latin typeface="Consolas"/>
                <a:ea typeface="Consolas"/>
                <a:cs typeface="Consolas"/>
                <a:sym typeface="Consolas"/>
              </a:rPr>
              <a:t>Embed chaos-injection policies into prod/any environment.</a:t>
            </a:r>
          </a:p>
          <a:p>
            <a:r>
              <a:rPr lang="en-GB" dirty="0">
                <a:latin typeface="Consolas"/>
                <a:ea typeface="Consolas"/>
                <a:cs typeface="Consolas"/>
                <a:sym typeface="Consolas"/>
              </a:rPr>
              <a:t>Turn chaos experiments on/off easily by </a:t>
            </a:r>
            <a:r>
              <a:rPr lang="en-GB" dirty="0" err="1">
                <a:latin typeface="Consolas"/>
                <a:ea typeface="Consolas"/>
                <a:cs typeface="Consolas"/>
                <a:sym typeface="Consolas"/>
              </a:rPr>
              <a:t>config</a:t>
            </a:r>
            <a:r>
              <a:rPr lang="en-GB" dirty="0">
                <a:latin typeface="Consolas"/>
                <a:ea typeface="Consolas"/>
                <a:cs typeface="Consolas"/>
                <a:sym typeface="Consolas"/>
              </a:rPr>
              <a:t>.</a:t>
            </a:r>
          </a:p>
          <a:p>
            <a:pPr lvl="0"/>
            <a:r>
              <a:rPr lang="en-GB" dirty="0">
                <a:latin typeface="Consolas"/>
                <a:ea typeface="Consolas"/>
                <a:cs typeface="Consolas"/>
                <a:sym typeface="Consolas"/>
              </a:rPr>
              <a:t>Vary fault rates to explore system resilience.</a:t>
            </a:r>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297191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en" dirty="0">
                <a:solidFill>
                  <a:srgbClr val="FFF2CC"/>
                </a:solidFill>
                <a:latin typeface="Permanent Marker"/>
                <a:ea typeface="Permanent Marker"/>
                <a:cs typeface="Permanent Marker"/>
                <a:sym typeface="Permanent Marker"/>
              </a:rPr>
              <a:t>SIMMY – CHAOS ENGINEERING with Polly</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r>
              <a:rPr lang="en-GB" dirty="0">
                <a:solidFill>
                  <a:schemeClr val="tx1"/>
                </a:solidFill>
                <a:latin typeface="Consolas"/>
                <a:ea typeface="Consolas"/>
                <a:cs typeface="Consolas"/>
                <a:sym typeface="Consolas"/>
              </a:rPr>
              <a:t>Selectively inject </a:t>
            </a:r>
            <a:r>
              <a:rPr lang="en-GB" b="1" dirty="0">
                <a:solidFill>
                  <a:schemeClr val="tx1"/>
                </a:solidFill>
                <a:latin typeface="Consolas"/>
                <a:ea typeface="Consolas"/>
                <a:cs typeface="Consolas"/>
                <a:sym typeface="Consolas"/>
              </a:rPr>
              <a:t>latency</a:t>
            </a:r>
            <a:r>
              <a:rPr lang="en-GB" dirty="0">
                <a:solidFill>
                  <a:schemeClr val="tx1"/>
                </a:solidFill>
                <a:latin typeface="Consolas"/>
                <a:ea typeface="Consolas"/>
                <a:cs typeface="Consolas"/>
                <a:sym typeface="Consolas"/>
              </a:rPr>
              <a:t> in prod/pre-prod.</a:t>
            </a:r>
          </a:p>
          <a:p>
            <a:r>
              <a:rPr lang="en-US" dirty="0" err="1">
                <a:solidFill>
                  <a:srgbClr val="3BB4FF"/>
                </a:solidFill>
                <a:latin typeface="Consolas"/>
                <a:ea typeface="Consolas"/>
                <a:cs typeface="Consolas"/>
                <a:sym typeface="Consolas"/>
              </a:rPr>
              <a:t>var</a:t>
            </a:r>
            <a:r>
              <a:rPr lang="en-US" dirty="0">
                <a:solidFill>
                  <a:srgbClr val="3BB4FF"/>
                </a:solidFill>
                <a:latin typeface="Consolas"/>
                <a:ea typeface="Consolas"/>
                <a:cs typeface="Consolas"/>
                <a:sym typeface="Consolas"/>
              </a:rPr>
              <a:t> </a:t>
            </a:r>
            <a:r>
              <a:rPr lang="en-US" dirty="0" err="1">
                <a:solidFill>
                  <a:schemeClr val="dk1"/>
                </a:solidFill>
                <a:latin typeface="Consolas"/>
                <a:ea typeface="Consolas"/>
                <a:cs typeface="Consolas"/>
                <a:sym typeface="Consolas"/>
              </a:rPr>
              <a:t>chaosPolicy</a:t>
            </a:r>
            <a:r>
              <a:rPr lang="en-US" dirty="0">
                <a:solidFill>
                  <a:schemeClr val="dk1"/>
                </a:solidFill>
                <a:latin typeface="Consolas"/>
                <a:ea typeface="Consolas"/>
                <a:cs typeface="Consolas"/>
                <a:sym typeface="Consolas"/>
              </a:rPr>
              <a:t> = </a:t>
            </a:r>
            <a:r>
              <a:rPr lang="en-US" dirty="0" err="1">
                <a:solidFill>
                  <a:srgbClr val="22C430"/>
                </a:solidFill>
                <a:latin typeface="Consolas"/>
                <a:ea typeface="Consolas"/>
                <a:cs typeface="Consolas"/>
                <a:sym typeface="Consolas"/>
              </a:rPr>
              <a:t>Policy</a:t>
            </a:r>
            <a:r>
              <a:rPr lang="en-US" dirty="0" err="1">
                <a:solidFill>
                  <a:schemeClr val="dk1"/>
                </a:solidFill>
                <a:latin typeface="Consolas"/>
                <a:ea typeface="Consolas"/>
                <a:cs typeface="Consolas"/>
                <a:sym typeface="Consolas"/>
              </a:rPr>
              <a:t>.InjectLatency</a:t>
            </a:r>
            <a:r>
              <a:rPr lang="en-US" dirty="0">
                <a:solidFill>
                  <a:schemeClr val="dk1"/>
                </a:solidFill>
                <a:latin typeface="Consolas"/>
                <a:ea typeface="Consolas"/>
                <a:cs typeface="Consolas"/>
                <a:sym typeface="Consolas"/>
              </a:rPr>
              <a:t>(</a:t>
            </a:r>
            <a:br>
              <a:rPr lang="en-US" dirty="0">
                <a:solidFill>
                  <a:schemeClr val="dk1"/>
                </a:solidFill>
                <a:latin typeface="Consolas"/>
                <a:ea typeface="Consolas"/>
                <a:cs typeface="Consolas"/>
                <a:sym typeface="Consolas"/>
              </a:rPr>
            </a:br>
            <a:r>
              <a:rPr lang="en-US" dirty="0">
                <a:solidFill>
                  <a:schemeClr val="dk1"/>
                </a:solidFill>
                <a:latin typeface="Consolas"/>
                <a:ea typeface="Consolas"/>
                <a:cs typeface="Consolas"/>
                <a:sym typeface="Consolas"/>
              </a:rPr>
              <a:t>  </a:t>
            </a:r>
            <a:r>
              <a:rPr lang="en-US" dirty="0">
                <a:solidFill>
                  <a:srgbClr val="22BD2F"/>
                </a:solidFill>
                <a:latin typeface="Consolas"/>
                <a:ea typeface="Consolas"/>
                <a:cs typeface="Consolas"/>
                <a:sym typeface="Consolas"/>
              </a:rPr>
              <a:t>latency: </a:t>
            </a:r>
            <a:r>
              <a:rPr lang="en-US" dirty="0" err="1">
                <a:solidFill>
                  <a:schemeClr val="tx1"/>
                </a:solidFill>
                <a:latin typeface="Consolas"/>
                <a:ea typeface="Consolas"/>
                <a:cs typeface="Consolas"/>
                <a:sym typeface="Consolas"/>
              </a:rPr>
              <a:t>TimeSpan.FromSeconds</a:t>
            </a:r>
            <a:r>
              <a:rPr lang="en-US" dirty="0">
                <a:solidFill>
                  <a:schemeClr val="tx1"/>
                </a:solidFill>
                <a:latin typeface="Consolas"/>
                <a:ea typeface="Consolas"/>
                <a:cs typeface="Consolas"/>
                <a:sym typeface="Consolas"/>
              </a:rPr>
              <a:t>(2),</a:t>
            </a:r>
            <a:r>
              <a:rPr lang="en-US" dirty="0">
                <a:solidFill>
                  <a:schemeClr val="dk1"/>
                </a:solidFill>
                <a:latin typeface="Consolas"/>
                <a:ea typeface="Consolas"/>
                <a:cs typeface="Consolas"/>
                <a:sym typeface="Consolas"/>
              </a:rPr>
              <a:t> </a:t>
            </a:r>
            <a:r>
              <a:rPr lang="en-US" dirty="0">
                <a:solidFill>
                  <a:srgbClr val="3BB4FF"/>
                </a:solidFill>
                <a:latin typeface="Consolas"/>
                <a:ea typeface="Consolas"/>
                <a:cs typeface="Consolas"/>
                <a:sym typeface="Consolas"/>
              </a:rPr>
              <a:t>// or randomized</a:t>
            </a:r>
            <a:br>
              <a:rPr lang="en-US" dirty="0">
                <a:solidFill>
                  <a:srgbClr val="3BB4FF"/>
                </a:solidFill>
                <a:latin typeface="Consolas"/>
                <a:ea typeface="Consolas"/>
                <a:cs typeface="Consolas"/>
                <a:sym typeface="Consolas"/>
              </a:rPr>
            </a:br>
            <a:r>
              <a:rPr lang="en-US" dirty="0">
                <a:solidFill>
                  <a:srgbClr val="3BB4FF"/>
                </a:solidFill>
                <a:latin typeface="Consolas"/>
                <a:ea typeface="Consolas"/>
                <a:cs typeface="Consolas"/>
                <a:sym typeface="Consolas"/>
              </a:rPr>
              <a:t> </a:t>
            </a:r>
            <a:r>
              <a:rPr lang="en-US" dirty="0">
                <a:solidFill>
                  <a:schemeClr val="dk1"/>
                </a:solidFill>
                <a:latin typeface="Consolas"/>
                <a:ea typeface="Consolas"/>
                <a:cs typeface="Consolas"/>
                <a:sym typeface="Consolas"/>
              </a:rPr>
              <a:t> </a:t>
            </a:r>
            <a:r>
              <a:rPr lang="en-US" dirty="0" err="1">
                <a:solidFill>
                  <a:srgbClr val="22BD2F"/>
                </a:solidFill>
                <a:latin typeface="Consolas"/>
                <a:ea typeface="Consolas"/>
                <a:cs typeface="Consolas"/>
                <a:sym typeface="Consolas"/>
              </a:rPr>
              <a:t>faultRate</a:t>
            </a:r>
            <a:r>
              <a:rPr lang="en-US" dirty="0">
                <a:solidFill>
                  <a:srgbClr val="22BD2F"/>
                </a:solidFill>
                <a:latin typeface="Consolas"/>
                <a:ea typeface="Consolas"/>
                <a:cs typeface="Consolas"/>
                <a:sym typeface="Consolas"/>
              </a:rPr>
              <a:t>:</a:t>
            </a:r>
            <a:r>
              <a:rPr lang="en-US" dirty="0">
                <a:solidFill>
                  <a:schemeClr val="dk1"/>
                </a:solidFill>
                <a:latin typeface="Consolas"/>
                <a:ea typeface="Consolas"/>
                <a:cs typeface="Consolas"/>
                <a:sym typeface="Consolas"/>
              </a:rPr>
              <a:t> 0.02, </a:t>
            </a:r>
            <a:r>
              <a:rPr lang="en-US" dirty="0">
                <a:solidFill>
                  <a:srgbClr val="3BB4FF"/>
                </a:solidFill>
                <a:latin typeface="Consolas"/>
                <a:ea typeface="Consolas"/>
                <a:cs typeface="Consolas"/>
                <a:sym typeface="Consolas"/>
              </a:rPr>
              <a:t>// add latency 2% of the time</a:t>
            </a:r>
            <a:br>
              <a:rPr lang="en-US" dirty="0">
                <a:solidFill>
                  <a:schemeClr val="dk1"/>
                </a:solidFill>
                <a:latin typeface="Consolas"/>
                <a:ea typeface="Consolas"/>
                <a:cs typeface="Consolas"/>
                <a:sym typeface="Consolas"/>
              </a:rPr>
            </a:br>
            <a:r>
              <a:rPr lang="en-US" dirty="0">
                <a:solidFill>
                  <a:schemeClr val="dk1"/>
                </a:solidFill>
                <a:latin typeface="Consolas"/>
                <a:ea typeface="Consolas"/>
                <a:cs typeface="Consolas"/>
                <a:sym typeface="Consolas"/>
              </a:rPr>
              <a:t>  </a:t>
            </a:r>
            <a:r>
              <a:rPr lang="en-US" dirty="0">
                <a:solidFill>
                  <a:srgbClr val="22BD2F"/>
                </a:solidFill>
                <a:latin typeface="Consolas"/>
                <a:ea typeface="Consolas"/>
                <a:cs typeface="Consolas"/>
                <a:sym typeface="Consolas"/>
              </a:rPr>
              <a:t>enabled: </a:t>
            </a:r>
            <a:r>
              <a:rPr lang="en-US" dirty="0">
                <a:solidFill>
                  <a:schemeClr val="tx1"/>
                </a:solidFill>
                <a:latin typeface="Consolas"/>
                <a:ea typeface="Consolas"/>
                <a:cs typeface="Consolas"/>
                <a:sym typeface="Consolas"/>
              </a:rPr>
              <a:t>() =&gt; </a:t>
            </a:r>
            <a:r>
              <a:rPr lang="en-US" dirty="0" err="1">
                <a:solidFill>
                  <a:schemeClr val="tx1"/>
                </a:solidFill>
                <a:latin typeface="Consolas"/>
                <a:ea typeface="Consolas"/>
                <a:cs typeface="Consolas"/>
                <a:sym typeface="Consolas"/>
              </a:rPr>
              <a:t>isEnabled</a:t>
            </a:r>
            <a:r>
              <a:rPr lang="en-US" dirty="0">
                <a:solidFill>
                  <a:schemeClr val="tx1"/>
                </a:solidFill>
                <a:latin typeface="Consolas"/>
                <a:ea typeface="Consolas"/>
                <a:cs typeface="Consolas"/>
                <a:sym typeface="Consolas"/>
              </a:rPr>
              <a:t>()</a:t>
            </a:r>
            <a:r>
              <a:rPr lang="en-US" dirty="0">
                <a:solidFill>
                  <a:schemeClr val="dk1"/>
                </a:solidFill>
                <a:latin typeface="Consolas"/>
                <a:ea typeface="Consolas"/>
                <a:cs typeface="Consolas"/>
                <a:sym typeface="Consolas"/>
              </a:rPr>
              <a:t> </a:t>
            </a:r>
            <a:r>
              <a:rPr lang="en-US" dirty="0">
                <a:solidFill>
                  <a:srgbClr val="3BB4FF"/>
                </a:solidFill>
                <a:latin typeface="Consolas"/>
                <a:ea typeface="Consolas"/>
                <a:cs typeface="Consolas"/>
                <a:sym typeface="Consolas"/>
              </a:rPr>
              <a:t>// </a:t>
            </a:r>
            <a:r>
              <a:rPr lang="en-US" dirty="0" err="1">
                <a:solidFill>
                  <a:srgbClr val="3BB4FF"/>
                </a:solidFill>
                <a:latin typeface="Consolas"/>
                <a:ea typeface="Consolas"/>
                <a:cs typeface="Consolas"/>
                <a:sym typeface="Consolas"/>
              </a:rPr>
              <a:t>Func</a:t>
            </a:r>
            <a:r>
              <a:rPr lang="en-US" dirty="0">
                <a:solidFill>
                  <a:srgbClr val="3BB4FF"/>
                </a:solidFill>
                <a:latin typeface="Consolas"/>
                <a:ea typeface="Consolas"/>
                <a:cs typeface="Consolas"/>
                <a:sym typeface="Consolas"/>
              </a:rPr>
              <a:t>&lt;bool&gt;, can toggle on/off</a:t>
            </a:r>
            <a:br>
              <a:rPr lang="en-US" dirty="0">
                <a:solidFill>
                  <a:srgbClr val="3BB4FF"/>
                </a:solidFill>
                <a:latin typeface="Consolas"/>
                <a:ea typeface="Consolas"/>
                <a:cs typeface="Consolas"/>
                <a:sym typeface="Consolas"/>
              </a:rPr>
            </a:br>
            <a:r>
              <a:rPr lang="en-US" dirty="0">
                <a:solidFill>
                  <a:srgbClr val="22BD2F"/>
                </a:solidFill>
                <a:latin typeface="Consolas"/>
                <a:ea typeface="Consolas"/>
                <a:cs typeface="Consolas"/>
                <a:sym typeface="Consolas"/>
              </a:rPr>
              <a:t>  </a:t>
            </a:r>
            <a:r>
              <a:rPr lang="en-US" dirty="0">
                <a:solidFill>
                  <a:schemeClr val="dk1"/>
                </a:solidFill>
                <a:latin typeface="Consolas"/>
                <a:ea typeface="Consolas"/>
                <a:cs typeface="Consolas"/>
                <a:sym typeface="Consolas"/>
              </a:rPr>
              <a:t>);</a:t>
            </a:r>
            <a:r>
              <a:rPr lang="en-US" dirty="0">
                <a:solidFill>
                  <a:schemeClr val="tx1"/>
                </a:solidFill>
                <a:latin typeface="Consolas"/>
                <a:ea typeface="Consolas"/>
                <a:cs typeface="Consolas"/>
                <a:sym typeface="Consolas"/>
              </a:rPr>
              <a:t> </a:t>
            </a:r>
          </a:p>
          <a:p>
            <a:pPr lvl="0"/>
            <a:r>
              <a:rPr lang="en-GB" dirty="0">
                <a:latin typeface="Consolas"/>
                <a:ea typeface="Consolas"/>
                <a:cs typeface="Consolas"/>
                <a:sym typeface="Consolas"/>
              </a:rPr>
              <a:t>Embed chaos-injection policies into deployments.</a:t>
            </a:r>
          </a:p>
          <a:p>
            <a:pPr lvl="0"/>
            <a:r>
              <a:rPr lang="en-GB" dirty="0">
                <a:latin typeface="Consolas"/>
                <a:ea typeface="Consolas"/>
                <a:cs typeface="Consolas"/>
                <a:sym typeface="Consolas"/>
              </a:rPr>
              <a:t>Low overhead: ~1 microsecond (1/millionth sec) when off.</a:t>
            </a:r>
          </a:p>
          <a:p>
            <a:pPr lvl="0"/>
            <a:br>
              <a:rPr lang="en-GB" dirty="0">
                <a:latin typeface="Consolas"/>
                <a:ea typeface="Consolas"/>
                <a:cs typeface="Consolas"/>
                <a:sym typeface="Consolas"/>
              </a:rPr>
            </a:br>
            <a:endParaRPr lang="en-US" dirty="0">
              <a:latin typeface="Consolas"/>
              <a:ea typeface="Consolas"/>
              <a:cs typeface="Consolas"/>
              <a:sym typeface="Consolas"/>
            </a:endParaRPr>
          </a:p>
          <a:p>
            <a:pPr lvl="0"/>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810664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SIMMY – FAKE FAILURES FOR TESTS</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r>
              <a:rPr lang="en-GB" dirty="0">
                <a:solidFill>
                  <a:schemeClr val="tx1"/>
                </a:solidFill>
                <a:latin typeface="Consolas"/>
                <a:ea typeface="Consolas"/>
                <a:cs typeface="Consolas"/>
                <a:sym typeface="Consolas"/>
              </a:rPr>
              <a:t>Unit testing your services - easily fake results for any execution guarded by Polly.</a:t>
            </a:r>
          </a:p>
          <a:p>
            <a:r>
              <a:rPr lang="en-US" dirty="0" err="1">
                <a:solidFill>
                  <a:srgbClr val="3BB4FF"/>
                </a:solidFill>
                <a:latin typeface="Consolas"/>
                <a:ea typeface="Consolas"/>
                <a:cs typeface="Consolas"/>
                <a:sym typeface="Consolas"/>
              </a:rPr>
              <a:t>var</a:t>
            </a:r>
            <a:r>
              <a:rPr lang="en-US" dirty="0">
                <a:solidFill>
                  <a:srgbClr val="3BB4FF"/>
                </a:solidFill>
                <a:latin typeface="Consolas"/>
                <a:ea typeface="Consolas"/>
                <a:cs typeface="Consolas"/>
                <a:sym typeface="Consolas"/>
              </a:rPr>
              <a:t> </a:t>
            </a:r>
            <a:r>
              <a:rPr lang="en-US" dirty="0">
                <a:solidFill>
                  <a:schemeClr val="dk1"/>
                </a:solidFill>
                <a:latin typeface="Consolas"/>
                <a:ea typeface="Consolas"/>
                <a:cs typeface="Consolas"/>
                <a:sym typeface="Consolas"/>
              </a:rPr>
              <a:t>failure = </a:t>
            </a:r>
            <a:r>
              <a:rPr lang="en-US" dirty="0" err="1">
                <a:solidFill>
                  <a:srgbClr val="22C430"/>
                </a:solidFill>
                <a:latin typeface="Consolas"/>
                <a:ea typeface="Consolas"/>
                <a:cs typeface="Consolas"/>
                <a:sym typeface="Consolas"/>
              </a:rPr>
              <a:t>Policy</a:t>
            </a:r>
            <a:r>
              <a:rPr lang="en-US" dirty="0" err="1">
                <a:solidFill>
                  <a:schemeClr val="dk1"/>
                </a:solidFill>
                <a:latin typeface="Consolas"/>
                <a:ea typeface="Consolas"/>
                <a:cs typeface="Consolas"/>
                <a:sym typeface="Consolas"/>
              </a:rPr>
              <a:t>.InjectResult</a:t>
            </a:r>
            <a:r>
              <a:rPr lang="en-US" dirty="0">
                <a:solidFill>
                  <a:schemeClr val="dk1"/>
                </a:solidFill>
                <a:latin typeface="Consolas"/>
                <a:ea typeface="Consolas"/>
                <a:cs typeface="Consolas"/>
                <a:sym typeface="Consolas"/>
              </a:rPr>
              <a:t>&lt;</a:t>
            </a:r>
            <a:r>
              <a:rPr lang="en-US" dirty="0" err="1">
                <a:solidFill>
                  <a:srgbClr val="22C430"/>
                </a:solidFill>
                <a:latin typeface="Consolas"/>
                <a:ea typeface="Consolas"/>
                <a:cs typeface="Consolas"/>
                <a:sym typeface="Consolas"/>
              </a:rPr>
              <a:t>HttpResponseMessage</a:t>
            </a:r>
            <a:r>
              <a:rPr lang="en-US" dirty="0">
                <a:solidFill>
                  <a:schemeClr val="dk1"/>
                </a:solidFill>
                <a:latin typeface="Consolas"/>
                <a:ea typeface="Consolas"/>
                <a:cs typeface="Consolas"/>
                <a:sym typeface="Consolas"/>
              </a:rPr>
              <a:t>&gt;</a:t>
            </a:r>
            <a:br>
              <a:rPr lang="en-US" dirty="0">
                <a:solidFill>
                  <a:schemeClr val="dk1"/>
                </a:solidFill>
                <a:latin typeface="Consolas"/>
                <a:ea typeface="Consolas"/>
                <a:cs typeface="Consolas"/>
                <a:sym typeface="Consolas"/>
              </a:rPr>
            </a:br>
            <a:r>
              <a:rPr lang="en-US" dirty="0">
                <a:solidFill>
                  <a:schemeClr val="dk1"/>
                </a:solidFill>
                <a:latin typeface="Consolas"/>
                <a:ea typeface="Consolas"/>
                <a:cs typeface="Consolas"/>
                <a:sym typeface="Consolas"/>
              </a:rPr>
              <a:t>    (new </a:t>
            </a:r>
            <a:r>
              <a:rPr lang="en-US" dirty="0" err="1">
                <a:solidFill>
                  <a:srgbClr val="22BD2F"/>
                </a:solidFill>
                <a:latin typeface="Consolas"/>
                <a:ea typeface="Consolas"/>
                <a:cs typeface="Consolas"/>
                <a:sym typeface="Consolas"/>
              </a:rPr>
              <a:t>HttpResponseMessage</a:t>
            </a:r>
            <a:r>
              <a:rPr lang="en-US" dirty="0">
                <a:solidFill>
                  <a:schemeClr val="dk1"/>
                </a:solidFill>
                <a:latin typeface="Consolas"/>
                <a:ea typeface="Consolas"/>
                <a:cs typeface="Consolas"/>
                <a:sym typeface="Consolas"/>
              </a:rPr>
              <a:t>(</a:t>
            </a:r>
            <a:r>
              <a:rPr lang="en-US" dirty="0" err="1">
                <a:solidFill>
                  <a:srgbClr val="22BD2F"/>
                </a:solidFill>
                <a:latin typeface="Consolas"/>
                <a:ea typeface="Consolas"/>
                <a:cs typeface="Consolas"/>
                <a:sym typeface="Consolas"/>
              </a:rPr>
              <a:t>HttpStatusCode</a:t>
            </a:r>
            <a:r>
              <a:rPr lang="en-US" dirty="0" err="1">
                <a:solidFill>
                  <a:schemeClr val="dk1"/>
                </a:solidFill>
                <a:latin typeface="Consolas"/>
                <a:ea typeface="Consolas"/>
                <a:cs typeface="Consolas"/>
                <a:sym typeface="Consolas"/>
              </a:rPr>
              <a:t>.</a:t>
            </a:r>
            <a:r>
              <a:rPr lang="en-US" dirty="0" err="1">
                <a:solidFill>
                  <a:srgbClr val="22BD2F"/>
                </a:solidFill>
                <a:latin typeface="Consolas"/>
                <a:ea typeface="Consolas"/>
                <a:cs typeface="Consolas"/>
                <a:sym typeface="Consolas"/>
              </a:rPr>
              <a:t>RequestTimeout</a:t>
            </a:r>
            <a:r>
              <a:rPr lang="en-US" dirty="0">
                <a:solidFill>
                  <a:schemeClr val="dk1"/>
                </a:solidFill>
                <a:latin typeface="Consolas"/>
                <a:ea typeface="Consolas"/>
                <a:cs typeface="Consolas"/>
                <a:sym typeface="Consolas"/>
              </a:rPr>
              <a:t>));</a:t>
            </a:r>
            <a:r>
              <a:rPr lang="en-US" dirty="0">
                <a:solidFill>
                  <a:schemeClr val="tx1"/>
                </a:solidFill>
                <a:latin typeface="Consolas"/>
                <a:ea typeface="Consolas"/>
                <a:cs typeface="Consolas"/>
                <a:sym typeface="Consolas"/>
              </a:rPr>
              <a:t> </a:t>
            </a:r>
          </a:p>
          <a:p>
            <a:pPr lvl="0"/>
            <a:r>
              <a:rPr lang="en-GB" dirty="0">
                <a:latin typeface="Consolas"/>
                <a:ea typeface="Consolas"/>
                <a:cs typeface="Consolas"/>
                <a:sym typeface="Consolas"/>
              </a:rPr>
              <a:t>Pass the failure policy into your component-under-test by DI.</a:t>
            </a:r>
          </a:p>
          <a:p>
            <a:pPr lvl="0"/>
            <a:r>
              <a:rPr lang="en-GB" dirty="0">
                <a:latin typeface="Consolas"/>
                <a:ea typeface="Consolas"/>
                <a:cs typeface="Consolas"/>
                <a:sym typeface="Consolas"/>
              </a:rPr>
              <a:t>Unit-test how your services/outbound calls handle failures.</a:t>
            </a:r>
          </a:p>
          <a:p>
            <a:pPr lvl="0"/>
            <a:br>
              <a:rPr lang="en-GB" dirty="0">
                <a:latin typeface="Consolas"/>
                <a:ea typeface="Consolas"/>
                <a:cs typeface="Consolas"/>
                <a:sym typeface="Consolas"/>
              </a:rPr>
            </a:br>
            <a:endParaRPr lang="en-US" dirty="0">
              <a:latin typeface="Consolas"/>
              <a:ea typeface="Consolas"/>
              <a:cs typeface="Consolas"/>
              <a:sym typeface="Consolas"/>
            </a:endParaRPr>
          </a:p>
          <a:p>
            <a:pPr lvl="0"/>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4188776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en" dirty="0">
                <a:solidFill>
                  <a:srgbClr val="FFF2CC"/>
                </a:solidFill>
                <a:latin typeface="Permanent Marker"/>
                <a:ea typeface="Permanent Marker"/>
                <a:cs typeface="Permanent Marker"/>
                <a:sym typeface="Permanent Marker"/>
              </a:rPr>
              <a:t>SIMMY – CHAOS ENGINEERING with POLLY</a:t>
            </a:r>
          </a:p>
        </p:txBody>
      </p:sp>
      <p:sp>
        <p:nvSpPr>
          <p:cNvPr id="167" name="Shape 167"/>
          <p:cNvSpPr txBox="1">
            <a:spLocks noGrp="1"/>
          </p:cNvSpPr>
          <p:nvPr>
            <p:ph type="body" idx="1"/>
          </p:nvPr>
        </p:nvSpPr>
        <p:spPr>
          <a:xfrm>
            <a:off x="991100" y="1152475"/>
            <a:ext cx="7841100" cy="3416400"/>
          </a:xfrm>
          <a:prstGeom prst="rect">
            <a:avLst/>
          </a:prstGeom>
        </p:spPr>
        <p:txBody>
          <a:bodyPr lIns="91425" tIns="91425" rIns="91425" bIns="91425" anchor="t" anchorCtr="0">
            <a:noAutofit/>
          </a:bodyPr>
          <a:lstStyle/>
          <a:p>
            <a:pPr lvl="0"/>
            <a:r>
              <a:rPr lang="en-GB" dirty="0">
                <a:solidFill>
                  <a:schemeClr val="tx1"/>
                </a:solidFill>
                <a:latin typeface="Consolas"/>
                <a:ea typeface="Consolas"/>
                <a:cs typeface="Consolas"/>
                <a:sym typeface="Consolas"/>
              </a:rPr>
              <a:t>Fully configurable </a:t>
            </a:r>
          </a:p>
          <a:p>
            <a:pPr lvl="0"/>
            <a:r>
              <a:rPr lang="en-GB" dirty="0">
                <a:latin typeface="Consolas"/>
                <a:ea typeface="Consolas"/>
                <a:cs typeface="Consolas"/>
                <a:sym typeface="Consolas"/>
              </a:rPr>
              <a:t>+ all fault types configurable with dynamic </a:t>
            </a:r>
            <a:r>
              <a:rPr lang="en-GB" dirty="0" err="1">
                <a:latin typeface="Consolas"/>
                <a:ea typeface="Consolas"/>
                <a:cs typeface="Consolas"/>
                <a:sym typeface="Consolas"/>
              </a:rPr>
              <a:t>Funcs</a:t>
            </a:r>
            <a:r>
              <a:rPr lang="en-GB" dirty="0">
                <a:latin typeface="Consolas"/>
                <a:ea typeface="Consolas"/>
                <a:cs typeface="Consolas"/>
                <a:sym typeface="Consolas"/>
              </a:rPr>
              <a:t> </a:t>
            </a:r>
          </a:p>
          <a:p>
            <a:pPr lvl="0"/>
            <a:r>
              <a:rPr lang="en-GB" dirty="0">
                <a:latin typeface="Consolas"/>
                <a:ea typeface="Consolas"/>
                <a:cs typeface="Consolas"/>
                <a:sym typeface="Consolas"/>
              </a:rPr>
              <a:t>+ contextual: inject faults only on specific call paths</a:t>
            </a:r>
          </a:p>
          <a:p>
            <a:pPr lvl="0"/>
            <a:r>
              <a:rPr lang="en-GB" dirty="0">
                <a:solidFill>
                  <a:schemeClr val="tx1"/>
                </a:solidFill>
                <a:latin typeface="Consolas"/>
                <a:ea typeface="Consolas"/>
                <a:cs typeface="Consolas"/>
                <a:sym typeface="Consolas"/>
              </a:rPr>
              <a:t> </a:t>
            </a:r>
          </a:p>
          <a:p>
            <a:pPr lvl="0"/>
            <a:r>
              <a:rPr lang="en-GB" dirty="0">
                <a:latin typeface="Consolas"/>
                <a:ea typeface="Consolas"/>
                <a:cs typeface="Consolas"/>
                <a:sym typeface="Consolas"/>
              </a:rPr>
              <a:t>Upcoming Polly v8 release will include Simmy chaos strategies natively!</a:t>
            </a:r>
          </a:p>
          <a:p>
            <a:pPr lvl="0"/>
            <a:br>
              <a:rPr lang="en-US" dirty="0">
                <a:hlinkClick r:id="rId3"/>
              </a:rPr>
            </a:br>
            <a:r>
              <a:rPr lang="en-US" dirty="0">
                <a:hlinkClick r:id="rId3"/>
              </a:rPr>
              <a:t>https://github.com/Polly-Contrib/Simmy</a:t>
            </a:r>
            <a:endParaRPr lang="en-US" dirty="0">
              <a:latin typeface="Consolas"/>
              <a:ea typeface="Consolas"/>
              <a:cs typeface="Consolas"/>
              <a:sym typeface="Consolas"/>
            </a:endParaRPr>
          </a:p>
        </p:txBody>
      </p:sp>
    </p:spTree>
    <p:extLst>
      <p:ext uri="{BB962C8B-B14F-4D97-AF65-F5344CB8AC3E}">
        <p14:creationId xmlns:p14="http://schemas.microsoft.com/office/powerpoint/2010/main" val="14701202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FFF2CC"/>
                </a:solidFill>
                <a:latin typeface="Permanent Marker"/>
                <a:ea typeface="Permanent Marker"/>
                <a:cs typeface="Permanent Marker"/>
                <a:sym typeface="Permanent Marker"/>
              </a:rPr>
              <a:t>Distributed Circuit Breaker</a:t>
            </a:r>
          </a:p>
        </p:txBody>
      </p:sp>
      <p:sp>
        <p:nvSpPr>
          <p:cNvPr id="173" name="Shape 173"/>
          <p:cNvSpPr txBox="1">
            <a:spLocks noGrp="1"/>
          </p:cNvSpPr>
          <p:nvPr>
            <p:ph type="body" idx="1"/>
          </p:nvPr>
        </p:nvSpPr>
        <p:spPr>
          <a:xfrm>
            <a:off x="1161975" y="1152475"/>
            <a:ext cx="7670400" cy="3416400"/>
          </a:xfrm>
          <a:prstGeom prst="rect">
            <a:avLst/>
          </a:prstGeom>
        </p:spPr>
        <p:txBody>
          <a:bodyPr lIns="91425" tIns="91425" rIns="91425" bIns="91425" anchor="t" anchorCtr="0">
            <a:noAutofit/>
          </a:bodyPr>
          <a:lstStyle/>
          <a:p>
            <a:r>
              <a:rPr lang="en" dirty="0">
                <a:solidFill>
                  <a:schemeClr val="dk1"/>
                </a:solidFill>
                <a:latin typeface="Consolas"/>
                <a:ea typeface="Consolas"/>
                <a:cs typeface="Consolas"/>
                <a:sym typeface="Consolas"/>
              </a:rPr>
              <a:t>Distributed circuit-breaker backed by a state store </a:t>
            </a:r>
            <a:br>
              <a:rPr lang="en" dirty="0">
                <a:solidFill>
                  <a:schemeClr val="dk1"/>
                </a:solidFill>
                <a:latin typeface="Consolas"/>
                <a:ea typeface="Consolas"/>
                <a:cs typeface="Consolas"/>
                <a:sym typeface="Consolas"/>
              </a:rPr>
            </a:br>
            <a:r>
              <a:rPr lang="en" dirty="0">
                <a:solidFill>
                  <a:schemeClr val="dk1"/>
                </a:solidFill>
                <a:latin typeface="Consolas"/>
                <a:ea typeface="Consolas"/>
                <a:cs typeface="Consolas"/>
                <a:sym typeface="Consolas"/>
              </a:rPr>
              <a:t>(Azure Durable Entity Functions) </a:t>
            </a:r>
          </a:p>
          <a:p>
            <a:r>
              <a:rPr lang="en" dirty="0">
                <a:solidFill>
                  <a:schemeClr val="dk1"/>
                </a:solidFill>
                <a:latin typeface="Consolas"/>
                <a:ea typeface="Consolas"/>
                <a:cs typeface="Consolas"/>
                <a:sym typeface="Consolas"/>
              </a:rPr>
              <a:t>Use within Azure Functions</a:t>
            </a:r>
          </a:p>
          <a:p>
            <a:r>
              <a:rPr lang="en" dirty="0">
                <a:solidFill>
                  <a:schemeClr val="dk1"/>
                </a:solidFill>
                <a:latin typeface="Consolas"/>
                <a:ea typeface="Consolas"/>
                <a:cs typeface="Consolas"/>
                <a:sym typeface="Consolas"/>
              </a:rPr>
              <a:t>Or consume from anywhere, over https</a:t>
            </a:r>
          </a:p>
          <a:p>
            <a:r>
              <a:rPr lang="en" dirty="0">
                <a:solidFill>
                  <a:schemeClr val="dk1"/>
                </a:solidFill>
                <a:latin typeface="Consolas"/>
                <a:ea typeface="Consolas"/>
                <a:cs typeface="Consolas"/>
                <a:sym typeface="Consolas"/>
              </a:rPr>
              <a:t>Stateful and consistent across distributed callers, across function app scale out</a:t>
            </a:r>
          </a:p>
          <a:p>
            <a:r>
              <a:rPr lang="en-US" dirty="0">
                <a:hlinkClick r:id="rId3"/>
              </a:rPr>
              <a:t>https://github.com/Polly-Contrib/</a:t>
            </a:r>
            <a:br>
              <a:rPr lang="en-US" dirty="0">
                <a:hlinkClick r:id="rId3"/>
              </a:rPr>
            </a:br>
            <a:r>
              <a:rPr lang="en-US" dirty="0" err="1">
                <a:hlinkClick r:id="rId3"/>
              </a:rPr>
              <a:t>Polly.Contrib.AzureFunctions.CircuitBreaker</a:t>
            </a:r>
            <a:endParaRPr lang="en" dirty="0">
              <a:solidFill>
                <a:schemeClr val="dk1"/>
              </a:solidFill>
              <a:latin typeface="Consolas"/>
              <a:ea typeface="Consolas"/>
              <a:cs typeface="Consolas"/>
              <a:sym typeface="Consolas"/>
            </a:endParaRPr>
          </a:p>
          <a:p>
            <a:endParaRPr lang="en" dirty="0">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US" dirty="0">
                <a:solidFill>
                  <a:srgbClr val="FFF2CC"/>
                </a:solidFill>
                <a:latin typeface="Permanent Marker"/>
                <a:ea typeface="Permanent Marker"/>
                <a:cs typeface="Permanent Marker"/>
                <a:sym typeface="Permanent Marker"/>
              </a:rPr>
              <a:t>Options for other languages/platforms?</a:t>
            </a:r>
            <a:endParaRPr lang="en" dirty="0">
              <a:solidFill>
                <a:srgbClr val="FFF2CC"/>
              </a:solidFill>
              <a:latin typeface="Permanent Marker"/>
              <a:ea typeface="Permanent Marker"/>
              <a:cs typeface="Permanent Marker"/>
              <a:sym typeface="Permanent Marker"/>
            </a:endParaRPr>
          </a:p>
        </p:txBody>
      </p:sp>
      <p:sp>
        <p:nvSpPr>
          <p:cNvPr id="167" name="Shape 167"/>
          <p:cNvSpPr txBox="1">
            <a:spLocks noGrp="1"/>
          </p:cNvSpPr>
          <p:nvPr>
            <p:ph type="body" idx="1"/>
          </p:nvPr>
        </p:nvSpPr>
        <p:spPr>
          <a:xfrm>
            <a:off x="991200" y="963422"/>
            <a:ext cx="7841100" cy="3416400"/>
          </a:xfrm>
          <a:prstGeom prst="rect">
            <a:avLst/>
          </a:prstGeom>
        </p:spPr>
        <p:txBody>
          <a:bodyPr lIns="91425" tIns="91425" rIns="91425" bIns="91425" anchor="t" anchorCtr="0">
            <a:noAutofit/>
          </a:bodyPr>
          <a:lstStyle/>
          <a:p>
            <a:pPr lvl="0"/>
            <a:r>
              <a:rPr lang="en-GB" sz="1600" dirty="0" err="1">
                <a:solidFill>
                  <a:schemeClr val="accent1">
                    <a:lumMod val="20000"/>
                    <a:lumOff val="80000"/>
                  </a:schemeClr>
                </a:solidFill>
                <a:latin typeface="Consolas"/>
                <a:ea typeface="Consolas"/>
                <a:cs typeface="Consolas"/>
                <a:sym typeface="Consolas"/>
              </a:rPr>
              <a:t>Javascript</a:t>
            </a:r>
            <a:r>
              <a:rPr lang="en-GB" sz="1600" dirty="0">
                <a:latin typeface="Consolas"/>
                <a:ea typeface="Consolas"/>
                <a:cs typeface="Consolas"/>
                <a:sym typeface="Consolas"/>
              </a:rPr>
              <a:t>: </a:t>
            </a:r>
            <a:r>
              <a:rPr lang="en-GB" sz="1600" dirty="0" err="1">
                <a:solidFill>
                  <a:schemeClr val="accent4"/>
                </a:solidFill>
                <a:latin typeface="Consolas"/>
                <a:ea typeface="Consolas"/>
                <a:cs typeface="Consolas"/>
                <a:sym typeface="Consolas"/>
              </a:rPr>
              <a:t>polly-js</a:t>
            </a:r>
            <a:r>
              <a:rPr lang="en-GB" sz="1600" dirty="0">
                <a:solidFill>
                  <a:schemeClr val="accent4"/>
                </a:solidFill>
                <a:latin typeface="Consolas"/>
                <a:ea typeface="Consolas"/>
                <a:cs typeface="Consolas"/>
                <a:sym typeface="Consolas"/>
              </a:rPr>
              <a:t>, </a:t>
            </a:r>
            <a:r>
              <a:rPr lang="en-GB" sz="1600" dirty="0" err="1">
                <a:solidFill>
                  <a:schemeClr val="accent4"/>
                </a:solidFill>
                <a:latin typeface="Consolas"/>
                <a:ea typeface="Consolas"/>
                <a:cs typeface="Consolas"/>
                <a:sym typeface="Consolas"/>
              </a:rPr>
              <a:t>pollyjs</a:t>
            </a:r>
            <a:br>
              <a:rPr lang="en-GB" sz="1600" dirty="0">
                <a:solidFill>
                  <a:schemeClr val="accent4"/>
                </a:solidFill>
                <a:latin typeface="Consolas"/>
                <a:ea typeface="Consolas"/>
                <a:cs typeface="Consolas"/>
                <a:sym typeface="Consolas"/>
              </a:rPr>
            </a:br>
            <a:r>
              <a:rPr lang="en-GB" sz="1600" dirty="0">
                <a:latin typeface="Consolas"/>
                <a:ea typeface="Consolas"/>
                <a:cs typeface="Consolas"/>
                <a:sym typeface="Consolas"/>
              </a:rPr>
              <a:t>Strategies: retry, retry and wait</a:t>
            </a:r>
          </a:p>
          <a:p>
            <a:pPr marL="285750" lvl="0" indent="-285750">
              <a:buFont typeface="Arial" panose="020B0604020202020204" pitchFamily="34" charset="0"/>
              <a:buChar char="•"/>
            </a:pPr>
            <a:r>
              <a:rPr lang="en-GB" sz="1600" dirty="0">
                <a:latin typeface="Consolas"/>
                <a:ea typeface="Consolas"/>
                <a:cs typeface="Consolas"/>
                <a:sym typeface="Consolas"/>
              </a:rPr>
              <a:t>Repo: </a:t>
            </a:r>
            <a:r>
              <a:rPr lang="en-GB" sz="1600" dirty="0">
                <a:latin typeface="Consolas"/>
                <a:ea typeface="Consolas"/>
                <a:cs typeface="Consolas"/>
                <a:sym typeface="Consolas"/>
                <a:hlinkClick r:id="rId3"/>
              </a:rPr>
              <a:t>https://github.com/mauricedb/polly-js</a:t>
            </a:r>
            <a:endParaRPr lang="en-GB" sz="1600" dirty="0">
              <a:latin typeface="Consolas"/>
              <a:ea typeface="Consolas"/>
              <a:cs typeface="Consolas"/>
              <a:sym typeface="Consolas"/>
            </a:endParaRPr>
          </a:p>
          <a:p>
            <a:pPr marL="285750" lvl="0" indent="-285750">
              <a:buFont typeface="Arial" panose="020B0604020202020204" pitchFamily="34" charset="0"/>
              <a:buChar char="•"/>
            </a:pPr>
            <a:r>
              <a:rPr lang="en-GB" sz="1600" dirty="0">
                <a:latin typeface="Consolas"/>
                <a:ea typeface="Consolas"/>
                <a:cs typeface="Consolas"/>
                <a:sym typeface="Consolas"/>
              </a:rPr>
              <a:t>Repo: </a:t>
            </a:r>
            <a:r>
              <a:rPr lang="en-GB" sz="1600" dirty="0">
                <a:latin typeface="Consolas"/>
                <a:ea typeface="Consolas"/>
                <a:cs typeface="Consolas"/>
                <a:sym typeface="Consolas"/>
                <a:hlinkClick r:id="rId4"/>
              </a:rPr>
              <a:t>https://github.com/Netflix/pollyjs</a:t>
            </a:r>
            <a:endParaRPr lang="en-GB" sz="1600" dirty="0">
              <a:latin typeface="Consolas"/>
              <a:ea typeface="Consolas"/>
              <a:cs typeface="Consolas"/>
              <a:sym typeface="Consolas"/>
            </a:endParaRPr>
          </a:p>
          <a:p>
            <a:pPr lvl="0"/>
            <a:r>
              <a:rPr lang="en-GB" sz="1600" dirty="0">
                <a:solidFill>
                  <a:schemeClr val="accent1">
                    <a:lumMod val="20000"/>
                    <a:lumOff val="80000"/>
                  </a:schemeClr>
                </a:solidFill>
                <a:latin typeface="Consolas"/>
                <a:ea typeface="Consolas"/>
                <a:cs typeface="Consolas"/>
                <a:sym typeface="Consolas"/>
              </a:rPr>
              <a:t>Java/Scala</a:t>
            </a:r>
            <a:r>
              <a:rPr lang="en-GB" sz="1600" dirty="0">
                <a:latin typeface="Consolas"/>
                <a:ea typeface="Consolas"/>
                <a:cs typeface="Consolas"/>
                <a:sym typeface="Consolas"/>
              </a:rPr>
              <a:t>: </a:t>
            </a:r>
            <a:r>
              <a:rPr lang="en-GB" sz="1600" dirty="0" err="1">
                <a:solidFill>
                  <a:schemeClr val="accent4"/>
                </a:solidFill>
                <a:latin typeface="Consolas"/>
                <a:ea typeface="Consolas"/>
                <a:cs typeface="Consolas"/>
                <a:sym typeface="Consolas"/>
              </a:rPr>
              <a:t>Hystrix</a:t>
            </a:r>
            <a:r>
              <a:rPr lang="en-GB" sz="1600" dirty="0">
                <a:latin typeface="Consolas"/>
                <a:ea typeface="Consolas"/>
                <a:cs typeface="Consolas"/>
                <a:sym typeface="Consolas"/>
              </a:rPr>
              <a:t> (by Netflix)</a:t>
            </a:r>
            <a:br>
              <a:rPr lang="en-GB" sz="1600" dirty="0">
                <a:latin typeface="Consolas"/>
                <a:ea typeface="Consolas"/>
                <a:cs typeface="Consolas"/>
                <a:sym typeface="Consolas"/>
              </a:rPr>
            </a:br>
            <a:r>
              <a:rPr lang="en-GB" sz="1600" dirty="0">
                <a:latin typeface="Consolas"/>
                <a:ea typeface="Consolas"/>
                <a:cs typeface="Consolas"/>
                <a:sym typeface="Consolas"/>
              </a:rPr>
              <a:t>Strategies: circuit breaker, fallback, bulkhead isolation</a:t>
            </a:r>
          </a:p>
          <a:p>
            <a:pPr marL="285750" lvl="0" indent="-285750">
              <a:buFont typeface="Arial" panose="020B0604020202020204" pitchFamily="34" charset="0"/>
              <a:buChar char="•"/>
            </a:pPr>
            <a:r>
              <a:rPr lang="en-GB" sz="1600" dirty="0">
                <a:latin typeface="Consolas"/>
                <a:ea typeface="Consolas"/>
                <a:cs typeface="Consolas"/>
                <a:sym typeface="Consolas"/>
              </a:rPr>
              <a:t>Repo: </a:t>
            </a:r>
            <a:r>
              <a:rPr lang="en-GB" sz="1600" dirty="0">
                <a:latin typeface="Consolas"/>
                <a:ea typeface="Consolas"/>
                <a:cs typeface="Consolas"/>
                <a:sym typeface="Consolas"/>
                <a:hlinkClick r:id="rId5"/>
              </a:rPr>
              <a:t>https://github.com/Netflix/Hystrix</a:t>
            </a:r>
            <a:endParaRPr lang="en-GB" sz="1600" dirty="0">
              <a:latin typeface="Consolas"/>
              <a:ea typeface="Consolas"/>
              <a:cs typeface="Consolas"/>
              <a:sym typeface="Consolas"/>
            </a:endParaRPr>
          </a:p>
          <a:p>
            <a:pPr lvl="0"/>
            <a:r>
              <a:rPr lang="en-GB" sz="1600" dirty="0">
                <a:solidFill>
                  <a:schemeClr val="accent1">
                    <a:lumMod val="20000"/>
                    <a:lumOff val="80000"/>
                  </a:schemeClr>
                </a:solidFill>
                <a:latin typeface="Consolas"/>
                <a:ea typeface="Consolas"/>
                <a:cs typeface="Consolas"/>
                <a:sym typeface="Consolas"/>
              </a:rPr>
              <a:t>Python</a:t>
            </a:r>
            <a:r>
              <a:rPr lang="en-GB" sz="1600" dirty="0">
                <a:latin typeface="Consolas"/>
                <a:ea typeface="Consolas"/>
                <a:cs typeface="Consolas"/>
                <a:sym typeface="Consolas"/>
              </a:rPr>
              <a:t>: </a:t>
            </a:r>
            <a:r>
              <a:rPr lang="en-GB" sz="1600" dirty="0">
                <a:solidFill>
                  <a:schemeClr val="accent4"/>
                </a:solidFill>
                <a:latin typeface="Consolas"/>
                <a:ea typeface="Consolas"/>
                <a:cs typeface="Consolas"/>
                <a:sym typeface="Consolas"/>
              </a:rPr>
              <a:t>tenacity</a:t>
            </a:r>
            <a:br>
              <a:rPr lang="en-GB" sz="1600" dirty="0">
                <a:solidFill>
                  <a:schemeClr val="accent4"/>
                </a:solidFill>
                <a:latin typeface="Consolas"/>
                <a:ea typeface="Consolas"/>
                <a:cs typeface="Consolas"/>
                <a:sym typeface="Consolas"/>
              </a:rPr>
            </a:br>
            <a:r>
              <a:rPr lang="en-GB" sz="1600" dirty="0">
                <a:latin typeface="Consolas"/>
                <a:ea typeface="Consolas"/>
                <a:cs typeface="Consolas"/>
                <a:sym typeface="Consolas"/>
              </a:rPr>
              <a:t>Strategies: retry, retry and wait</a:t>
            </a:r>
          </a:p>
          <a:p>
            <a:pPr marL="285750" lvl="0" indent="-285750">
              <a:buFont typeface="Arial" panose="020B0604020202020204" pitchFamily="34" charset="0"/>
              <a:buChar char="•"/>
            </a:pPr>
            <a:r>
              <a:rPr lang="en-GB" sz="1600" dirty="0">
                <a:latin typeface="Consolas"/>
                <a:ea typeface="Consolas"/>
                <a:cs typeface="Consolas"/>
                <a:sym typeface="Consolas"/>
              </a:rPr>
              <a:t>Repo: </a:t>
            </a:r>
            <a:r>
              <a:rPr lang="en-GB" sz="1600" dirty="0">
                <a:latin typeface="Consolas"/>
                <a:ea typeface="Consolas"/>
                <a:cs typeface="Consolas"/>
                <a:sym typeface="Consolas"/>
                <a:hlinkClick r:id="rId6"/>
              </a:rPr>
              <a:t>https://github.com/jd/tenacity</a:t>
            </a:r>
            <a:endParaRPr lang="en" sz="2000"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473051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US" dirty="0">
                <a:solidFill>
                  <a:srgbClr val="FFF2CC"/>
                </a:solidFill>
                <a:latin typeface="Permanent Marker"/>
                <a:ea typeface="Permanent Marker"/>
                <a:cs typeface="Permanent Marker"/>
                <a:sym typeface="Permanent Marker"/>
              </a:rPr>
              <a:t>Options for other languages/platforms?</a:t>
            </a:r>
            <a:endParaRPr lang="en" dirty="0">
              <a:solidFill>
                <a:srgbClr val="FFF2CC"/>
              </a:solidFill>
              <a:latin typeface="Permanent Marker"/>
              <a:ea typeface="Permanent Marker"/>
              <a:cs typeface="Permanent Marker"/>
              <a:sym typeface="Permanent Marker"/>
            </a:endParaRPr>
          </a:p>
        </p:txBody>
      </p:sp>
      <p:sp>
        <p:nvSpPr>
          <p:cNvPr id="167" name="Shape 167"/>
          <p:cNvSpPr txBox="1">
            <a:spLocks noGrp="1"/>
          </p:cNvSpPr>
          <p:nvPr>
            <p:ph type="body" idx="1"/>
          </p:nvPr>
        </p:nvSpPr>
        <p:spPr>
          <a:xfrm>
            <a:off x="311600" y="1152475"/>
            <a:ext cx="8832400" cy="3416400"/>
          </a:xfrm>
          <a:prstGeom prst="rect">
            <a:avLst/>
          </a:prstGeom>
        </p:spPr>
        <p:txBody>
          <a:bodyPr lIns="91425" tIns="91425" rIns="91425" bIns="91425" anchor="t" anchorCtr="0">
            <a:noAutofit/>
          </a:bodyPr>
          <a:lstStyle/>
          <a:p>
            <a:pPr lvl="0"/>
            <a:r>
              <a:rPr lang="en-GB" dirty="0" err="1">
                <a:solidFill>
                  <a:schemeClr val="tx1"/>
                </a:solidFill>
                <a:latin typeface="Consolas"/>
                <a:ea typeface="Consolas"/>
                <a:cs typeface="Consolas"/>
                <a:sym typeface="Consolas"/>
              </a:rPr>
              <a:t>Javascript</a:t>
            </a:r>
            <a:r>
              <a:rPr lang="en-GB" dirty="0">
                <a:solidFill>
                  <a:schemeClr val="tx1"/>
                </a:solidFill>
                <a:latin typeface="Consolas"/>
                <a:ea typeface="Consolas"/>
                <a:cs typeface="Consolas"/>
                <a:sym typeface="Consolas"/>
              </a:rPr>
              <a:t> </a:t>
            </a:r>
            <a:r>
              <a:rPr lang="en-GB" dirty="0" err="1">
                <a:solidFill>
                  <a:schemeClr val="tx1"/>
                </a:solidFill>
                <a:latin typeface="Consolas"/>
                <a:ea typeface="Consolas"/>
                <a:cs typeface="Consolas"/>
                <a:sym typeface="Consolas"/>
              </a:rPr>
              <a:t>polly-js</a:t>
            </a:r>
            <a:r>
              <a:rPr lang="en-GB" dirty="0">
                <a:solidFill>
                  <a:schemeClr val="tx1"/>
                </a:solidFill>
                <a:latin typeface="Consolas"/>
                <a:ea typeface="Consolas"/>
                <a:cs typeface="Consolas"/>
                <a:sym typeface="Consolas"/>
              </a:rPr>
              <a:t> retry example.</a:t>
            </a:r>
          </a:p>
          <a:p>
            <a:pPr>
              <a:lnSpc>
                <a:spcPct val="50000"/>
              </a:lnSpc>
              <a:spcAft>
                <a:spcPts val="1200"/>
              </a:spcAft>
            </a:pPr>
            <a:r>
              <a:rPr lang="en-US" dirty="0" err="1">
                <a:solidFill>
                  <a:schemeClr val="accent4"/>
                </a:solidFill>
                <a:latin typeface="Consolas"/>
                <a:ea typeface="Consolas"/>
                <a:cs typeface="Consolas"/>
                <a:sym typeface="Consolas"/>
              </a:rPr>
              <a:t>polly</a:t>
            </a:r>
            <a:r>
              <a:rPr lang="en-US" dirty="0">
                <a:solidFill>
                  <a:srgbClr val="3BB4FF"/>
                </a:solidFill>
                <a:latin typeface="Consolas"/>
                <a:ea typeface="Consolas"/>
                <a:cs typeface="Consolas"/>
                <a:sym typeface="Consolas"/>
              </a:rPr>
              <a:t>()</a:t>
            </a:r>
          </a:p>
          <a:p>
            <a:pPr>
              <a:lnSpc>
                <a:spcPct val="50000"/>
              </a:lnSpc>
              <a:spcAft>
                <a:spcPts val="1200"/>
              </a:spcAft>
            </a:pPr>
            <a:r>
              <a:rPr lang="en-US" dirty="0">
                <a:solidFill>
                  <a:srgbClr val="3BB4FF"/>
                </a:solidFill>
                <a:latin typeface="Consolas"/>
                <a:ea typeface="Consolas"/>
                <a:cs typeface="Consolas"/>
                <a:sym typeface="Consolas"/>
              </a:rPr>
              <a:t>    .</a:t>
            </a:r>
            <a:r>
              <a:rPr lang="en-US" dirty="0">
                <a:solidFill>
                  <a:schemeClr val="accent1">
                    <a:lumMod val="20000"/>
                    <a:lumOff val="80000"/>
                  </a:schemeClr>
                </a:solidFill>
                <a:latin typeface="Consolas"/>
                <a:ea typeface="Consolas"/>
                <a:cs typeface="Consolas"/>
                <a:sym typeface="Consolas"/>
              </a:rPr>
              <a:t>retry</a:t>
            </a:r>
            <a:r>
              <a:rPr lang="en-US" dirty="0">
                <a:solidFill>
                  <a:srgbClr val="3BB4FF"/>
                </a:solidFill>
                <a:latin typeface="Consolas"/>
                <a:ea typeface="Consolas"/>
                <a:cs typeface="Consolas"/>
                <a:sym typeface="Consolas"/>
              </a:rPr>
              <a:t>(2)</a:t>
            </a:r>
          </a:p>
          <a:p>
            <a:pPr>
              <a:lnSpc>
                <a:spcPct val="50000"/>
              </a:lnSpc>
              <a:spcAft>
                <a:spcPts val="1200"/>
              </a:spcAft>
            </a:pPr>
            <a:r>
              <a:rPr lang="en-US" dirty="0">
                <a:solidFill>
                  <a:srgbClr val="3BB4FF"/>
                </a:solidFill>
                <a:latin typeface="Consolas"/>
                <a:ea typeface="Consolas"/>
                <a:cs typeface="Consolas"/>
                <a:sym typeface="Consolas"/>
              </a:rPr>
              <a:t>    .</a:t>
            </a:r>
            <a:r>
              <a:rPr lang="en-US" dirty="0" err="1">
                <a:solidFill>
                  <a:schemeClr val="accent1">
                    <a:lumMod val="20000"/>
                    <a:lumOff val="80000"/>
                  </a:schemeClr>
                </a:solidFill>
                <a:latin typeface="Consolas"/>
                <a:ea typeface="Consolas"/>
                <a:cs typeface="Consolas"/>
                <a:sym typeface="Consolas"/>
              </a:rPr>
              <a:t>executeForPromise</a:t>
            </a:r>
            <a:r>
              <a:rPr lang="en-US" dirty="0">
                <a:solidFill>
                  <a:srgbClr val="3BB4FF"/>
                </a:solidFill>
                <a:latin typeface="Consolas"/>
                <a:ea typeface="Consolas"/>
                <a:cs typeface="Consolas"/>
                <a:sym typeface="Consolas"/>
              </a:rPr>
              <a:t>(</a:t>
            </a:r>
            <a:r>
              <a:rPr lang="en-US" dirty="0">
                <a:solidFill>
                  <a:schemeClr val="accent4"/>
                </a:solidFill>
                <a:latin typeface="Consolas"/>
                <a:ea typeface="Consolas"/>
                <a:cs typeface="Consolas"/>
                <a:sym typeface="Consolas"/>
              </a:rPr>
              <a:t>function</a:t>
            </a:r>
            <a:r>
              <a:rPr lang="en-US" dirty="0">
                <a:solidFill>
                  <a:srgbClr val="3BB4FF"/>
                </a:solidFill>
                <a:latin typeface="Consolas"/>
                <a:ea typeface="Consolas"/>
                <a:cs typeface="Consolas"/>
                <a:sym typeface="Consolas"/>
              </a:rPr>
              <a:t> () {</a:t>
            </a:r>
          </a:p>
          <a:p>
            <a:pPr>
              <a:lnSpc>
                <a:spcPct val="50000"/>
              </a:lnSpc>
              <a:spcAft>
                <a:spcPts val="1200"/>
              </a:spcAft>
            </a:pPr>
            <a:r>
              <a:rPr lang="en-US" dirty="0">
                <a:solidFill>
                  <a:srgbClr val="3BB4FF"/>
                </a:solidFill>
                <a:latin typeface="Consolas"/>
                <a:ea typeface="Consolas"/>
                <a:cs typeface="Consolas"/>
                <a:sym typeface="Consolas"/>
              </a:rPr>
              <a:t>        </a:t>
            </a:r>
            <a:r>
              <a:rPr lang="en-US" dirty="0">
                <a:solidFill>
                  <a:schemeClr val="accent4"/>
                </a:solidFill>
                <a:latin typeface="Consolas"/>
                <a:ea typeface="Consolas"/>
                <a:cs typeface="Consolas"/>
                <a:sym typeface="Consolas"/>
              </a:rPr>
              <a:t>return</a:t>
            </a:r>
            <a:r>
              <a:rPr lang="en-US" dirty="0">
                <a:solidFill>
                  <a:srgbClr val="3BB4FF"/>
                </a:solidFill>
                <a:latin typeface="Consolas"/>
                <a:ea typeface="Consolas"/>
                <a:cs typeface="Consolas"/>
                <a:sym typeface="Consolas"/>
              </a:rPr>
              <a:t> </a:t>
            </a:r>
            <a:r>
              <a:rPr lang="en-US" dirty="0" err="1">
                <a:solidFill>
                  <a:srgbClr val="3BB4FF"/>
                </a:solidFill>
                <a:latin typeface="Consolas"/>
                <a:ea typeface="Consolas"/>
                <a:cs typeface="Consolas"/>
                <a:sym typeface="Consolas"/>
              </a:rPr>
              <a:t>requestPromise</a:t>
            </a:r>
            <a:r>
              <a:rPr lang="en-US" dirty="0">
                <a:solidFill>
                  <a:srgbClr val="3BB4FF"/>
                </a:solidFill>
                <a:latin typeface="Consolas"/>
                <a:ea typeface="Consolas"/>
                <a:cs typeface="Consolas"/>
                <a:sym typeface="Consolas"/>
              </a:rPr>
              <a:t>(</a:t>
            </a:r>
            <a:r>
              <a:rPr lang="en-US" dirty="0">
                <a:solidFill>
                  <a:srgbClr val="22BD2F"/>
                </a:solidFill>
                <a:latin typeface="Consolas"/>
                <a:ea typeface="Consolas"/>
                <a:cs typeface="Consolas"/>
                <a:sym typeface="Consolas"/>
              </a:rPr>
              <a:t>'http://www.google.com'</a:t>
            </a:r>
            <a:r>
              <a:rPr lang="en-US" dirty="0">
                <a:solidFill>
                  <a:srgbClr val="3BB4FF"/>
                </a:solidFill>
                <a:latin typeface="Consolas"/>
                <a:ea typeface="Consolas"/>
                <a:cs typeface="Consolas"/>
                <a:sym typeface="Consolas"/>
              </a:rPr>
              <a:t>);</a:t>
            </a:r>
          </a:p>
          <a:p>
            <a:pPr>
              <a:lnSpc>
                <a:spcPct val="50000"/>
              </a:lnSpc>
              <a:spcAft>
                <a:spcPts val="1200"/>
              </a:spcAft>
            </a:pPr>
            <a:r>
              <a:rPr lang="en-US" dirty="0">
                <a:solidFill>
                  <a:srgbClr val="3BB4FF"/>
                </a:solidFill>
                <a:latin typeface="Consolas"/>
                <a:ea typeface="Consolas"/>
                <a:cs typeface="Consolas"/>
                <a:sym typeface="Consolas"/>
              </a:rPr>
              <a:t>    })</a:t>
            </a:r>
          </a:p>
          <a:p>
            <a:pPr>
              <a:lnSpc>
                <a:spcPct val="50000"/>
              </a:lnSpc>
              <a:spcAft>
                <a:spcPts val="1200"/>
              </a:spcAft>
            </a:pPr>
            <a:r>
              <a:rPr lang="en-US" dirty="0">
                <a:solidFill>
                  <a:srgbClr val="3BB4FF"/>
                </a:solidFill>
                <a:latin typeface="Consolas"/>
                <a:ea typeface="Consolas"/>
                <a:cs typeface="Consolas"/>
                <a:sym typeface="Consolas"/>
              </a:rPr>
              <a:t>    .</a:t>
            </a:r>
            <a:r>
              <a:rPr lang="en-US" dirty="0">
                <a:solidFill>
                  <a:schemeClr val="accent1">
                    <a:lumMod val="20000"/>
                    <a:lumOff val="80000"/>
                  </a:schemeClr>
                </a:solidFill>
                <a:latin typeface="Consolas"/>
                <a:ea typeface="Consolas"/>
                <a:cs typeface="Consolas"/>
                <a:sym typeface="Consolas"/>
              </a:rPr>
              <a:t>then</a:t>
            </a:r>
            <a:r>
              <a:rPr lang="en-US" dirty="0">
                <a:solidFill>
                  <a:srgbClr val="3BB4FF"/>
                </a:solidFill>
                <a:latin typeface="Consolas"/>
                <a:ea typeface="Consolas"/>
                <a:cs typeface="Consolas"/>
                <a:sym typeface="Consolas"/>
              </a:rPr>
              <a:t>(</a:t>
            </a:r>
            <a:r>
              <a:rPr lang="en-US" dirty="0">
                <a:solidFill>
                  <a:schemeClr val="accent4"/>
                </a:solidFill>
                <a:latin typeface="Consolas"/>
                <a:ea typeface="Consolas"/>
                <a:cs typeface="Consolas"/>
                <a:sym typeface="Consolas"/>
              </a:rPr>
              <a:t>function</a:t>
            </a:r>
            <a:r>
              <a:rPr lang="en-US" dirty="0">
                <a:solidFill>
                  <a:srgbClr val="3BB4FF"/>
                </a:solidFill>
                <a:latin typeface="Consolas"/>
                <a:ea typeface="Consolas"/>
                <a:cs typeface="Consolas"/>
                <a:sym typeface="Consolas"/>
              </a:rPr>
              <a:t>(result) {</a:t>
            </a:r>
          </a:p>
          <a:p>
            <a:pPr>
              <a:lnSpc>
                <a:spcPct val="50000"/>
              </a:lnSpc>
              <a:spcAft>
                <a:spcPts val="1200"/>
              </a:spcAft>
            </a:pPr>
            <a:r>
              <a:rPr lang="en-US" dirty="0">
                <a:solidFill>
                  <a:srgbClr val="3BB4FF"/>
                </a:solidFill>
                <a:latin typeface="Consolas"/>
                <a:ea typeface="Consolas"/>
                <a:cs typeface="Consolas"/>
                <a:sym typeface="Consolas"/>
              </a:rPr>
              <a:t>        </a:t>
            </a:r>
            <a:r>
              <a:rPr lang="en-US" dirty="0">
                <a:solidFill>
                  <a:schemeClr val="accent2"/>
                </a:solidFill>
                <a:latin typeface="Consolas"/>
                <a:ea typeface="Consolas"/>
                <a:cs typeface="Consolas"/>
                <a:sym typeface="Consolas"/>
              </a:rPr>
              <a:t>console</a:t>
            </a:r>
            <a:r>
              <a:rPr lang="en-US" dirty="0">
                <a:solidFill>
                  <a:srgbClr val="3BB4FF"/>
                </a:solidFill>
                <a:latin typeface="Consolas"/>
                <a:ea typeface="Consolas"/>
                <a:cs typeface="Consolas"/>
                <a:sym typeface="Consolas"/>
              </a:rPr>
              <a:t>.log(result)</a:t>
            </a:r>
          </a:p>
          <a:p>
            <a:pPr>
              <a:lnSpc>
                <a:spcPct val="50000"/>
              </a:lnSpc>
              <a:spcAft>
                <a:spcPts val="1200"/>
              </a:spcAft>
            </a:pPr>
            <a:r>
              <a:rPr lang="en-US" dirty="0">
                <a:solidFill>
                  <a:srgbClr val="3BB4FF"/>
                </a:solidFill>
                <a:latin typeface="Consolas"/>
                <a:ea typeface="Consolas"/>
                <a:cs typeface="Consolas"/>
                <a:sym typeface="Consolas"/>
              </a:rPr>
              <a:t>    }, </a:t>
            </a:r>
            <a:r>
              <a:rPr lang="en-US" dirty="0">
                <a:solidFill>
                  <a:schemeClr val="accent4"/>
                </a:solidFill>
                <a:latin typeface="Consolas"/>
                <a:ea typeface="Consolas"/>
                <a:cs typeface="Consolas"/>
                <a:sym typeface="Consolas"/>
              </a:rPr>
              <a:t>function</a:t>
            </a:r>
            <a:r>
              <a:rPr lang="en-US" dirty="0">
                <a:solidFill>
                  <a:srgbClr val="3BB4FF"/>
                </a:solidFill>
                <a:latin typeface="Consolas"/>
                <a:ea typeface="Consolas"/>
                <a:cs typeface="Consolas"/>
                <a:sym typeface="Consolas"/>
              </a:rPr>
              <a:t>(err) {</a:t>
            </a:r>
          </a:p>
          <a:p>
            <a:pPr>
              <a:lnSpc>
                <a:spcPct val="50000"/>
              </a:lnSpc>
              <a:spcAft>
                <a:spcPts val="1200"/>
              </a:spcAft>
            </a:pPr>
            <a:r>
              <a:rPr lang="en-US" dirty="0">
                <a:solidFill>
                  <a:srgbClr val="3BB4FF"/>
                </a:solidFill>
                <a:latin typeface="Consolas"/>
                <a:ea typeface="Consolas"/>
                <a:cs typeface="Consolas"/>
                <a:sym typeface="Consolas"/>
              </a:rPr>
              <a:t>        </a:t>
            </a:r>
            <a:r>
              <a:rPr lang="en-US" dirty="0" err="1">
                <a:solidFill>
                  <a:schemeClr val="accent2"/>
                </a:solidFill>
                <a:latin typeface="Consolas"/>
                <a:ea typeface="Consolas"/>
                <a:cs typeface="Consolas"/>
                <a:sym typeface="Consolas"/>
              </a:rPr>
              <a:t>console</a:t>
            </a:r>
            <a:r>
              <a:rPr lang="en-US" dirty="0" err="1">
                <a:solidFill>
                  <a:srgbClr val="3BB4FF"/>
                </a:solidFill>
                <a:latin typeface="Consolas"/>
                <a:ea typeface="Consolas"/>
                <a:cs typeface="Consolas"/>
                <a:sym typeface="Consolas"/>
              </a:rPr>
              <a:t>.error</a:t>
            </a:r>
            <a:r>
              <a:rPr lang="en-US" dirty="0">
                <a:solidFill>
                  <a:srgbClr val="3BB4FF"/>
                </a:solidFill>
                <a:latin typeface="Consolas"/>
                <a:ea typeface="Consolas"/>
                <a:cs typeface="Consolas"/>
                <a:sym typeface="Consolas"/>
              </a:rPr>
              <a:t>(</a:t>
            </a:r>
            <a:r>
              <a:rPr lang="en-US" dirty="0">
                <a:solidFill>
                  <a:srgbClr val="22BD2F"/>
                </a:solidFill>
                <a:latin typeface="Consolas"/>
                <a:ea typeface="Consolas"/>
                <a:cs typeface="Consolas"/>
                <a:sym typeface="Consolas"/>
              </a:rPr>
              <a:t>'Failed trying three times'</a:t>
            </a:r>
            <a:r>
              <a:rPr lang="en-US" dirty="0">
                <a:solidFill>
                  <a:srgbClr val="3BB4FF"/>
                </a:solidFill>
                <a:latin typeface="Consolas"/>
                <a:ea typeface="Consolas"/>
                <a:cs typeface="Consolas"/>
                <a:sym typeface="Consolas"/>
              </a:rPr>
              <a:t>, err)</a:t>
            </a:r>
          </a:p>
          <a:p>
            <a:pPr>
              <a:lnSpc>
                <a:spcPct val="50000"/>
              </a:lnSpc>
              <a:spcAft>
                <a:spcPts val="1200"/>
              </a:spcAft>
            </a:pPr>
            <a:r>
              <a:rPr lang="en-US" dirty="0">
                <a:solidFill>
                  <a:srgbClr val="3BB4FF"/>
                </a:solidFill>
                <a:latin typeface="Consolas"/>
                <a:ea typeface="Consolas"/>
                <a:cs typeface="Consolas"/>
                <a:sym typeface="Consolas"/>
              </a:rPr>
              <a:t>    });</a:t>
            </a:r>
            <a:br>
              <a:rPr lang="en-GB" dirty="0">
                <a:latin typeface="Consolas"/>
                <a:ea typeface="Consolas"/>
                <a:cs typeface="Consolas"/>
                <a:sym typeface="Consolas"/>
              </a:rPr>
            </a:br>
            <a:endParaRPr lang="en-US" dirty="0">
              <a:latin typeface="Consolas"/>
              <a:ea typeface="Consolas"/>
              <a:cs typeface="Consolas"/>
              <a:sym typeface="Consolas"/>
            </a:endParaRPr>
          </a:p>
          <a:p>
            <a:pPr lvl="0"/>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3444382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US" dirty="0">
                <a:solidFill>
                  <a:srgbClr val="FFF2CC"/>
                </a:solidFill>
                <a:latin typeface="Permanent Marker"/>
                <a:ea typeface="Permanent Marker"/>
                <a:cs typeface="Permanent Marker"/>
                <a:sym typeface="Permanent Marker"/>
              </a:rPr>
              <a:t>Options for other languages/platforms?</a:t>
            </a:r>
            <a:endParaRPr lang="en" dirty="0">
              <a:solidFill>
                <a:srgbClr val="FFF2CC"/>
              </a:solidFill>
              <a:latin typeface="Permanent Marker"/>
              <a:ea typeface="Permanent Marker"/>
              <a:cs typeface="Permanent Marker"/>
              <a:sym typeface="Permanent Marker"/>
            </a:endParaRPr>
          </a:p>
        </p:txBody>
      </p:sp>
      <p:sp>
        <p:nvSpPr>
          <p:cNvPr id="167" name="Shape 167"/>
          <p:cNvSpPr txBox="1">
            <a:spLocks noGrp="1"/>
          </p:cNvSpPr>
          <p:nvPr>
            <p:ph type="body" idx="1"/>
          </p:nvPr>
        </p:nvSpPr>
        <p:spPr>
          <a:xfrm>
            <a:off x="311600" y="1152475"/>
            <a:ext cx="8832400" cy="3416400"/>
          </a:xfrm>
          <a:prstGeom prst="rect">
            <a:avLst/>
          </a:prstGeom>
        </p:spPr>
        <p:txBody>
          <a:bodyPr lIns="91425" tIns="91425" rIns="91425" bIns="91425" anchor="t" anchorCtr="0">
            <a:noAutofit/>
          </a:bodyPr>
          <a:lstStyle/>
          <a:p>
            <a:pPr lvl="0"/>
            <a:r>
              <a:rPr lang="en-GB" dirty="0">
                <a:solidFill>
                  <a:schemeClr val="tx1"/>
                </a:solidFill>
                <a:latin typeface="Consolas"/>
                <a:ea typeface="Consolas"/>
                <a:cs typeface="Consolas"/>
                <a:sym typeface="Consolas"/>
              </a:rPr>
              <a:t>Java </a:t>
            </a:r>
            <a:r>
              <a:rPr lang="en-GB" dirty="0" err="1">
                <a:solidFill>
                  <a:schemeClr val="tx1"/>
                </a:solidFill>
                <a:latin typeface="Consolas"/>
                <a:ea typeface="Consolas"/>
                <a:cs typeface="Consolas"/>
                <a:sym typeface="Consolas"/>
              </a:rPr>
              <a:t>Hystrix</a:t>
            </a:r>
            <a:r>
              <a:rPr lang="en-GB" dirty="0">
                <a:solidFill>
                  <a:schemeClr val="tx1"/>
                </a:solidFill>
                <a:latin typeface="Consolas"/>
                <a:ea typeface="Consolas"/>
                <a:cs typeface="Consolas"/>
                <a:sym typeface="Consolas"/>
              </a:rPr>
              <a:t> circuit breaker with </a:t>
            </a:r>
            <a:r>
              <a:rPr lang="en-GB" dirty="0" err="1">
                <a:solidFill>
                  <a:schemeClr val="tx1"/>
                </a:solidFill>
                <a:latin typeface="Consolas"/>
                <a:ea typeface="Consolas"/>
                <a:cs typeface="Consolas"/>
                <a:sym typeface="Consolas"/>
              </a:rPr>
              <a:t>fallback</a:t>
            </a:r>
            <a:r>
              <a:rPr lang="en-GB" dirty="0">
                <a:solidFill>
                  <a:schemeClr val="tx1"/>
                </a:solidFill>
                <a:latin typeface="Consolas"/>
                <a:ea typeface="Consolas"/>
                <a:cs typeface="Consolas"/>
                <a:sym typeface="Consolas"/>
              </a:rPr>
              <a:t> example.</a:t>
            </a:r>
          </a:p>
          <a:p>
            <a:pPr>
              <a:lnSpc>
                <a:spcPct val="50000"/>
              </a:lnSpc>
              <a:spcAft>
                <a:spcPts val="1200"/>
              </a:spcAft>
            </a:pPr>
            <a:r>
              <a:rPr lang="en-US" sz="1600" dirty="0">
                <a:solidFill>
                  <a:schemeClr val="accent4"/>
                </a:solidFill>
                <a:latin typeface="Consolas"/>
                <a:ea typeface="Consolas"/>
                <a:cs typeface="Consolas"/>
                <a:sym typeface="Consolas"/>
              </a:rPr>
              <a:t>import</a:t>
            </a:r>
            <a:r>
              <a:rPr lang="en-US" sz="1600" dirty="0">
                <a:solidFill>
                  <a:srgbClr val="3BB4FF"/>
                </a:solidFill>
                <a:latin typeface="Consolas"/>
                <a:ea typeface="Consolas"/>
                <a:cs typeface="Consolas"/>
                <a:sym typeface="Consolas"/>
              </a:rPr>
              <a:t> </a:t>
            </a:r>
            <a:r>
              <a:rPr lang="en-US" sz="1600" dirty="0" err="1">
                <a:solidFill>
                  <a:srgbClr val="3BB4FF"/>
                </a:solidFill>
                <a:latin typeface="Consolas"/>
                <a:ea typeface="Consolas"/>
                <a:cs typeface="Consolas"/>
                <a:sym typeface="Consolas"/>
              </a:rPr>
              <a:t>com.netflix.hystrix.contrib.javanica.annotation.HystrixCommand</a:t>
            </a:r>
            <a:r>
              <a:rPr lang="en-US" sz="1600" dirty="0">
                <a:solidFill>
                  <a:srgbClr val="3BB4FF"/>
                </a:solidFill>
                <a:latin typeface="Consolas"/>
                <a:ea typeface="Consolas"/>
                <a:cs typeface="Consolas"/>
                <a:sym typeface="Consolas"/>
              </a:rPr>
              <a:t>;</a:t>
            </a:r>
          </a:p>
          <a:p>
            <a:pPr>
              <a:lnSpc>
                <a:spcPct val="50000"/>
              </a:lnSpc>
              <a:spcAft>
                <a:spcPts val="1200"/>
              </a:spcAft>
            </a:pPr>
            <a:r>
              <a:rPr lang="en-US" sz="1600" dirty="0">
                <a:solidFill>
                  <a:srgbClr val="3BB4FF"/>
                </a:solidFill>
                <a:latin typeface="Consolas"/>
                <a:ea typeface="Consolas"/>
                <a:cs typeface="Consolas"/>
                <a:sym typeface="Consolas"/>
              </a:rPr>
              <a:t>...</a:t>
            </a:r>
          </a:p>
          <a:p>
            <a:pPr>
              <a:lnSpc>
                <a:spcPct val="50000"/>
              </a:lnSpc>
              <a:spcAft>
                <a:spcPts val="1200"/>
              </a:spcAft>
            </a:pPr>
            <a:r>
              <a:rPr lang="en-US" dirty="0">
                <a:solidFill>
                  <a:srgbClr val="3BB4FF"/>
                </a:solidFill>
                <a:latin typeface="Consolas"/>
                <a:ea typeface="Consolas"/>
                <a:cs typeface="Consolas"/>
                <a:sym typeface="Consolas"/>
              </a:rPr>
              <a:t>@</a:t>
            </a:r>
            <a:r>
              <a:rPr lang="en-US" dirty="0" err="1">
                <a:solidFill>
                  <a:srgbClr val="3BB4FF"/>
                </a:solidFill>
                <a:latin typeface="Consolas"/>
                <a:ea typeface="Consolas"/>
                <a:cs typeface="Consolas"/>
                <a:sym typeface="Consolas"/>
              </a:rPr>
              <a:t>HystrixCommand</a:t>
            </a:r>
            <a:r>
              <a:rPr lang="en-US" dirty="0">
                <a:solidFill>
                  <a:srgbClr val="3BB4FF"/>
                </a:solidFill>
                <a:latin typeface="Consolas"/>
                <a:ea typeface="Consolas"/>
                <a:cs typeface="Consolas"/>
                <a:sym typeface="Consolas"/>
              </a:rPr>
              <a:t>(</a:t>
            </a:r>
            <a:r>
              <a:rPr lang="en-US" dirty="0" err="1">
                <a:solidFill>
                  <a:srgbClr val="3BB4FF"/>
                </a:solidFill>
                <a:latin typeface="Consolas"/>
                <a:ea typeface="Consolas"/>
                <a:cs typeface="Consolas"/>
                <a:sym typeface="Consolas"/>
              </a:rPr>
              <a:t>fallbackMethod</a:t>
            </a:r>
            <a:r>
              <a:rPr lang="en-US" dirty="0">
                <a:solidFill>
                  <a:srgbClr val="3BB4FF"/>
                </a:solidFill>
                <a:latin typeface="Consolas"/>
                <a:ea typeface="Consolas"/>
                <a:cs typeface="Consolas"/>
                <a:sym typeface="Consolas"/>
              </a:rPr>
              <a:t> = </a:t>
            </a:r>
            <a:r>
              <a:rPr lang="en-US" dirty="0">
                <a:solidFill>
                  <a:srgbClr val="22BD2F"/>
                </a:solidFill>
                <a:latin typeface="Consolas"/>
                <a:ea typeface="Consolas"/>
                <a:cs typeface="Consolas"/>
                <a:sym typeface="Consolas"/>
              </a:rPr>
              <a:t>"reliable"</a:t>
            </a:r>
            <a:r>
              <a:rPr lang="en-US" dirty="0">
                <a:solidFill>
                  <a:srgbClr val="3BB4FF"/>
                </a:solidFill>
                <a:latin typeface="Consolas"/>
                <a:ea typeface="Consolas"/>
                <a:cs typeface="Consolas"/>
                <a:sym typeface="Consolas"/>
              </a:rPr>
              <a:t>)</a:t>
            </a:r>
          </a:p>
          <a:p>
            <a:pPr>
              <a:lnSpc>
                <a:spcPct val="50000"/>
              </a:lnSpc>
              <a:spcAft>
                <a:spcPts val="1200"/>
              </a:spcAft>
            </a:pPr>
            <a:r>
              <a:rPr lang="en-US" dirty="0">
                <a:solidFill>
                  <a:srgbClr val="3BB4FF"/>
                </a:solidFill>
                <a:latin typeface="Consolas"/>
                <a:ea typeface="Consolas"/>
                <a:cs typeface="Consolas"/>
                <a:sym typeface="Consolas"/>
              </a:rPr>
              <a:t> </a:t>
            </a:r>
            <a:r>
              <a:rPr lang="en-US" dirty="0">
                <a:solidFill>
                  <a:schemeClr val="accent4"/>
                </a:solidFill>
                <a:latin typeface="Consolas"/>
                <a:ea typeface="Consolas"/>
                <a:cs typeface="Consolas"/>
                <a:sym typeface="Consolas"/>
              </a:rPr>
              <a:t>public</a:t>
            </a:r>
            <a:r>
              <a:rPr lang="en-US" dirty="0">
                <a:solidFill>
                  <a:srgbClr val="3BB4FF"/>
                </a:solidFill>
                <a:latin typeface="Consolas"/>
                <a:ea typeface="Consolas"/>
                <a:cs typeface="Consolas"/>
                <a:sym typeface="Consolas"/>
              </a:rPr>
              <a:t> String </a:t>
            </a:r>
            <a:r>
              <a:rPr lang="en-US" dirty="0" err="1">
                <a:solidFill>
                  <a:srgbClr val="3BB4FF"/>
                </a:solidFill>
                <a:latin typeface="Consolas"/>
                <a:ea typeface="Consolas"/>
                <a:cs typeface="Consolas"/>
                <a:sym typeface="Consolas"/>
              </a:rPr>
              <a:t>readingList</a:t>
            </a:r>
            <a:r>
              <a:rPr lang="en-US" dirty="0">
                <a:solidFill>
                  <a:srgbClr val="3BB4FF"/>
                </a:solidFill>
                <a:latin typeface="Consolas"/>
                <a:ea typeface="Consolas"/>
                <a:cs typeface="Consolas"/>
                <a:sym typeface="Consolas"/>
              </a:rPr>
              <a:t>() {</a:t>
            </a:r>
          </a:p>
          <a:p>
            <a:pPr>
              <a:lnSpc>
                <a:spcPct val="50000"/>
              </a:lnSpc>
              <a:spcAft>
                <a:spcPts val="1200"/>
              </a:spcAft>
            </a:pPr>
            <a:r>
              <a:rPr lang="en-US" dirty="0">
                <a:solidFill>
                  <a:srgbClr val="3BB4FF"/>
                </a:solidFill>
                <a:latin typeface="Consolas"/>
                <a:ea typeface="Consolas"/>
                <a:cs typeface="Consolas"/>
                <a:sym typeface="Consolas"/>
              </a:rPr>
              <a:t>  URI </a:t>
            </a:r>
            <a:r>
              <a:rPr lang="en-US" dirty="0" err="1">
                <a:solidFill>
                  <a:srgbClr val="3BB4FF"/>
                </a:solidFill>
                <a:latin typeface="Consolas"/>
                <a:ea typeface="Consolas"/>
                <a:cs typeface="Consolas"/>
                <a:sym typeface="Consolas"/>
              </a:rPr>
              <a:t>uri</a:t>
            </a:r>
            <a:r>
              <a:rPr lang="en-US" dirty="0">
                <a:solidFill>
                  <a:srgbClr val="3BB4FF"/>
                </a:solidFill>
                <a:latin typeface="Consolas"/>
                <a:ea typeface="Consolas"/>
                <a:cs typeface="Consolas"/>
                <a:sym typeface="Consolas"/>
              </a:rPr>
              <a:t> = </a:t>
            </a:r>
            <a:r>
              <a:rPr lang="en-US" dirty="0" err="1">
                <a:solidFill>
                  <a:srgbClr val="3BB4FF"/>
                </a:solidFill>
                <a:latin typeface="Consolas"/>
                <a:ea typeface="Consolas"/>
                <a:cs typeface="Consolas"/>
                <a:sym typeface="Consolas"/>
              </a:rPr>
              <a:t>URI.create</a:t>
            </a:r>
            <a:r>
              <a:rPr lang="en-US" dirty="0">
                <a:solidFill>
                  <a:srgbClr val="22BD2F"/>
                </a:solidFill>
                <a:latin typeface="Consolas"/>
                <a:ea typeface="Consolas"/>
                <a:cs typeface="Consolas"/>
                <a:sym typeface="Consolas"/>
              </a:rPr>
              <a:t>("http://localhost:8090/recommended"</a:t>
            </a:r>
            <a:r>
              <a:rPr lang="en-US" dirty="0">
                <a:solidFill>
                  <a:srgbClr val="3BB4FF"/>
                </a:solidFill>
                <a:latin typeface="Consolas"/>
                <a:ea typeface="Consolas"/>
                <a:cs typeface="Consolas"/>
                <a:sym typeface="Consolas"/>
              </a:rPr>
              <a:t>);</a:t>
            </a:r>
          </a:p>
          <a:p>
            <a:pPr>
              <a:lnSpc>
                <a:spcPct val="50000"/>
              </a:lnSpc>
              <a:spcAft>
                <a:spcPts val="1200"/>
              </a:spcAft>
            </a:pPr>
            <a:r>
              <a:rPr lang="en-US" dirty="0">
                <a:solidFill>
                  <a:srgbClr val="3BB4FF"/>
                </a:solidFill>
                <a:latin typeface="Consolas"/>
                <a:ea typeface="Consolas"/>
                <a:cs typeface="Consolas"/>
                <a:sym typeface="Consolas"/>
              </a:rPr>
              <a:t>  </a:t>
            </a:r>
            <a:r>
              <a:rPr lang="en-US" dirty="0">
                <a:solidFill>
                  <a:schemeClr val="accent4"/>
                </a:solidFill>
                <a:latin typeface="Consolas"/>
                <a:ea typeface="Consolas"/>
                <a:cs typeface="Consolas"/>
                <a:sym typeface="Consolas"/>
              </a:rPr>
              <a:t>return</a:t>
            </a:r>
            <a:r>
              <a:rPr lang="en-US" dirty="0">
                <a:solidFill>
                  <a:srgbClr val="3BB4FF"/>
                </a:solidFill>
                <a:latin typeface="Consolas"/>
                <a:ea typeface="Consolas"/>
                <a:cs typeface="Consolas"/>
                <a:sym typeface="Consolas"/>
              </a:rPr>
              <a:t> </a:t>
            </a:r>
            <a:r>
              <a:rPr lang="en-US" dirty="0" err="1">
                <a:solidFill>
                  <a:schemeClr val="accent4"/>
                </a:solidFill>
                <a:latin typeface="Consolas"/>
                <a:ea typeface="Consolas"/>
                <a:cs typeface="Consolas"/>
                <a:sym typeface="Consolas"/>
              </a:rPr>
              <a:t>this</a:t>
            </a:r>
            <a:r>
              <a:rPr lang="en-US" dirty="0" err="1">
                <a:solidFill>
                  <a:srgbClr val="3BB4FF"/>
                </a:solidFill>
                <a:latin typeface="Consolas"/>
                <a:ea typeface="Consolas"/>
                <a:cs typeface="Consolas"/>
                <a:sym typeface="Consolas"/>
              </a:rPr>
              <a:t>.restTemplate.getForObject</a:t>
            </a:r>
            <a:r>
              <a:rPr lang="en-US" dirty="0">
                <a:solidFill>
                  <a:srgbClr val="3BB4FF"/>
                </a:solidFill>
                <a:latin typeface="Consolas"/>
                <a:ea typeface="Consolas"/>
                <a:cs typeface="Consolas"/>
                <a:sym typeface="Consolas"/>
              </a:rPr>
              <a:t>(</a:t>
            </a:r>
            <a:r>
              <a:rPr lang="en-US" dirty="0" err="1">
                <a:solidFill>
                  <a:srgbClr val="3BB4FF"/>
                </a:solidFill>
                <a:latin typeface="Consolas"/>
                <a:ea typeface="Consolas"/>
                <a:cs typeface="Consolas"/>
                <a:sym typeface="Consolas"/>
              </a:rPr>
              <a:t>uri</a:t>
            </a:r>
            <a:r>
              <a:rPr lang="en-US" dirty="0">
                <a:solidFill>
                  <a:srgbClr val="3BB4FF"/>
                </a:solidFill>
                <a:latin typeface="Consolas"/>
                <a:ea typeface="Consolas"/>
                <a:cs typeface="Consolas"/>
                <a:sym typeface="Consolas"/>
              </a:rPr>
              <a:t>, </a:t>
            </a:r>
            <a:r>
              <a:rPr lang="en-US" dirty="0" err="1">
                <a:solidFill>
                  <a:schemeClr val="accent1">
                    <a:lumMod val="20000"/>
                    <a:lumOff val="80000"/>
                  </a:schemeClr>
                </a:solidFill>
                <a:latin typeface="Consolas"/>
                <a:ea typeface="Consolas"/>
                <a:cs typeface="Consolas"/>
                <a:sym typeface="Consolas"/>
              </a:rPr>
              <a:t>String</a:t>
            </a:r>
            <a:r>
              <a:rPr lang="en-US" dirty="0" err="1">
                <a:solidFill>
                  <a:srgbClr val="3BB4FF"/>
                </a:solidFill>
                <a:latin typeface="Consolas"/>
                <a:ea typeface="Consolas"/>
                <a:cs typeface="Consolas"/>
                <a:sym typeface="Consolas"/>
              </a:rPr>
              <a:t>.class</a:t>
            </a:r>
            <a:r>
              <a:rPr lang="en-US" dirty="0">
                <a:solidFill>
                  <a:srgbClr val="3BB4FF"/>
                </a:solidFill>
                <a:latin typeface="Consolas"/>
                <a:ea typeface="Consolas"/>
                <a:cs typeface="Consolas"/>
                <a:sym typeface="Consolas"/>
              </a:rPr>
              <a:t>);</a:t>
            </a:r>
          </a:p>
          <a:p>
            <a:pPr>
              <a:lnSpc>
                <a:spcPct val="50000"/>
              </a:lnSpc>
              <a:spcAft>
                <a:spcPts val="1200"/>
              </a:spcAft>
            </a:pPr>
            <a:r>
              <a:rPr lang="en-US" dirty="0">
                <a:solidFill>
                  <a:srgbClr val="3BB4FF"/>
                </a:solidFill>
                <a:latin typeface="Consolas"/>
                <a:ea typeface="Consolas"/>
                <a:cs typeface="Consolas"/>
                <a:sym typeface="Consolas"/>
              </a:rPr>
              <a:t> }</a:t>
            </a:r>
          </a:p>
          <a:p>
            <a:pPr>
              <a:lnSpc>
                <a:spcPct val="50000"/>
              </a:lnSpc>
              <a:spcAft>
                <a:spcPts val="1200"/>
              </a:spcAft>
            </a:pPr>
            <a:r>
              <a:rPr lang="en-US" dirty="0">
                <a:solidFill>
                  <a:srgbClr val="3BB4FF"/>
                </a:solidFill>
                <a:latin typeface="Consolas"/>
                <a:ea typeface="Consolas"/>
                <a:cs typeface="Consolas"/>
                <a:sym typeface="Consolas"/>
              </a:rPr>
              <a:t> </a:t>
            </a:r>
            <a:r>
              <a:rPr lang="en-US" dirty="0">
                <a:solidFill>
                  <a:schemeClr val="accent4"/>
                </a:solidFill>
                <a:latin typeface="Consolas"/>
                <a:ea typeface="Consolas"/>
                <a:cs typeface="Consolas"/>
                <a:sym typeface="Consolas"/>
              </a:rPr>
              <a:t>public</a:t>
            </a:r>
            <a:r>
              <a:rPr lang="en-US" dirty="0">
                <a:solidFill>
                  <a:srgbClr val="3BB4FF"/>
                </a:solidFill>
                <a:latin typeface="Consolas"/>
                <a:ea typeface="Consolas"/>
                <a:cs typeface="Consolas"/>
                <a:sym typeface="Consolas"/>
              </a:rPr>
              <a:t> </a:t>
            </a:r>
            <a:r>
              <a:rPr lang="en-US" dirty="0">
                <a:solidFill>
                  <a:schemeClr val="accent1">
                    <a:lumMod val="20000"/>
                    <a:lumOff val="80000"/>
                  </a:schemeClr>
                </a:solidFill>
                <a:latin typeface="Consolas"/>
                <a:ea typeface="Consolas"/>
                <a:cs typeface="Consolas"/>
                <a:sym typeface="Consolas"/>
              </a:rPr>
              <a:t>String</a:t>
            </a:r>
            <a:r>
              <a:rPr lang="en-US" dirty="0">
                <a:solidFill>
                  <a:srgbClr val="3BB4FF"/>
                </a:solidFill>
                <a:latin typeface="Consolas"/>
                <a:ea typeface="Consolas"/>
                <a:cs typeface="Consolas"/>
                <a:sym typeface="Consolas"/>
              </a:rPr>
              <a:t> reliable() {</a:t>
            </a:r>
          </a:p>
          <a:p>
            <a:pPr>
              <a:lnSpc>
                <a:spcPct val="50000"/>
              </a:lnSpc>
              <a:spcAft>
                <a:spcPts val="1200"/>
              </a:spcAft>
            </a:pPr>
            <a:r>
              <a:rPr lang="en-US" dirty="0">
                <a:solidFill>
                  <a:srgbClr val="3BB4FF"/>
                </a:solidFill>
                <a:latin typeface="Consolas"/>
                <a:ea typeface="Consolas"/>
                <a:cs typeface="Consolas"/>
                <a:sym typeface="Consolas"/>
              </a:rPr>
              <a:t>  </a:t>
            </a:r>
            <a:r>
              <a:rPr lang="en-US" dirty="0">
                <a:solidFill>
                  <a:schemeClr val="accent4"/>
                </a:solidFill>
                <a:latin typeface="Consolas"/>
                <a:ea typeface="Consolas"/>
                <a:cs typeface="Consolas"/>
                <a:sym typeface="Consolas"/>
              </a:rPr>
              <a:t>return</a:t>
            </a:r>
            <a:r>
              <a:rPr lang="en-US" dirty="0">
                <a:solidFill>
                  <a:srgbClr val="3BB4FF"/>
                </a:solidFill>
                <a:latin typeface="Consolas"/>
                <a:ea typeface="Consolas"/>
                <a:cs typeface="Consolas"/>
                <a:sym typeface="Consolas"/>
              </a:rPr>
              <a:t> </a:t>
            </a:r>
            <a:r>
              <a:rPr lang="en-US" dirty="0">
                <a:solidFill>
                  <a:srgbClr val="22BD2F"/>
                </a:solidFill>
                <a:latin typeface="Consolas"/>
                <a:ea typeface="Consolas"/>
                <a:cs typeface="Consolas"/>
                <a:sym typeface="Consolas"/>
              </a:rPr>
              <a:t>"Cloud Native Java (O'Reilly)"</a:t>
            </a:r>
            <a:r>
              <a:rPr lang="en-US" dirty="0">
                <a:solidFill>
                  <a:srgbClr val="3BB4FF"/>
                </a:solidFill>
                <a:latin typeface="Consolas"/>
                <a:ea typeface="Consolas"/>
                <a:cs typeface="Consolas"/>
                <a:sym typeface="Consolas"/>
              </a:rPr>
              <a:t>;</a:t>
            </a:r>
          </a:p>
          <a:p>
            <a:pPr>
              <a:lnSpc>
                <a:spcPct val="50000"/>
              </a:lnSpc>
              <a:spcAft>
                <a:spcPts val="1200"/>
              </a:spcAft>
            </a:pPr>
            <a:r>
              <a:rPr lang="en-US" dirty="0">
                <a:solidFill>
                  <a:srgbClr val="3BB4FF"/>
                </a:solidFill>
                <a:latin typeface="Consolas"/>
                <a:ea typeface="Consolas"/>
                <a:cs typeface="Consolas"/>
                <a:sym typeface="Consolas"/>
              </a:rPr>
              <a:t> }</a:t>
            </a:r>
          </a:p>
          <a:p>
            <a:pPr>
              <a:lnSpc>
                <a:spcPct val="50000"/>
              </a:lnSpc>
              <a:spcAft>
                <a:spcPts val="1200"/>
              </a:spcAft>
            </a:pPr>
            <a:r>
              <a:rPr lang="en-US" dirty="0">
                <a:solidFill>
                  <a:srgbClr val="3BB4FF"/>
                </a:solidFill>
                <a:latin typeface="Consolas"/>
                <a:ea typeface="Consolas"/>
                <a:cs typeface="Consolas"/>
                <a:sym typeface="Consolas"/>
              </a:rPr>
              <a:t>}</a:t>
            </a:r>
            <a:r>
              <a:rPr lang="en-US" dirty="0">
                <a:solidFill>
                  <a:schemeClr val="tx1"/>
                </a:solidFill>
                <a:latin typeface="Consolas"/>
                <a:ea typeface="Consolas"/>
                <a:cs typeface="Consolas"/>
                <a:sym typeface="Consolas"/>
              </a:rPr>
              <a:t> </a:t>
            </a:r>
          </a:p>
          <a:p>
            <a:pPr lvl="0"/>
            <a:br>
              <a:rPr lang="en-GB" dirty="0">
                <a:latin typeface="Consolas"/>
                <a:ea typeface="Consolas"/>
                <a:cs typeface="Consolas"/>
                <a:sym typeface="Consolas"/>
              </a:rPr>
            </a:br>
            <a:endParaRPr lang="en-US" dirty="0">
              <a:latin typeface="Consolas"/>
              <a:ea typeface="Consolas"/>
              <a:cs typeface="Consolas"/>
              <a:sym typeface="Consolas"/>
            </a:endParaRPr>
          </a:p>
          <a:p>
            <a:pPr lvl="0"/>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3454760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Shape 65"/>
          <p:cNvPicPr preferRelativeResize="0"/>
          <p:nvPr/>
        </p:nvPicPr>
        <p:blipFill>
          <a:blip r:embed="rId3">
            <a:alphaModFix/>
          </a:blip>
          <a:stretch>
            <a:fillRect/>
          </a:stretch>
        </p:blipFill>
        <p:spPr>
          <a:xfrm>
            <a:off x="0" y="2143"/>
            <a:ext cx="9144001" cy="513921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US" dirty="0">
                <a:solidFill>
                  <a:srgbClr val="FFF2CC"/>
                </a:solidFill>
                <a:latin typeface="Permanent Marker"/>
                <a:ea typeface="Permanent Marker"/>
                <a:cs typeface="Permanent Marker"/>
                <a:sym typeface="Permanent Marker"/>
              </a:rPr>
              <a:t>Options for other languages/platforms?</a:t>
            </a:r>
            <a:endParaRPr lang="en" dirty="0">
              <a:solidFill>
                <a:srgbClr val="FFF2CC"/>
              </a:solidFill>
              <a:latin typeface="Permanent Marker"/>
              <a:ea typeface="Permanent Marker"/>
              <a:cs typeface="Permanent Marker"/>
              <a:sym typeface="Permanent Marker"/>
            </a:endParaRPr>
          </a:p>
        </p:txBody>
      </p:sp>
      <p:sp>
        <p:nvSpPr>
          <p:cNvPr id="167" name="Shape 167"/>
          <p:cNvSpPr txBox="1">
            <a:spLocks noGrp="1"/>
          </p:cNvSpPr>
          <p:nvPr>
            <p:ph type="body" idx="1"/>
          </p:nvPr>
        </p:nvSpPr>
        <p:spPr>
          <a:xfrm>
            <a:off x="311600" y="1152475"/>
            <a:ext cx="8832400" cy="3416400"/>
          </a:xfrm>
          <a:prstGeom prst="rect">
            <a:avLst/>
          </a:prstGeom>
        </p:spPr>
        <p:txBody>
          <a:bodyPr lIns="91425" tIns="91425" rIns="91425" bIns="91425" anchor="t" anchorCtr="0">
            <a:noAutofit/>
          </a:bodyPr>
          <a:lstStyle/>
          <a:p>
            <a:pPr lvl="0"/>
            <a:r>
              <a:rPr lang="en-GB" dirty="0">
                <a:solidFill>
                  <a:schemeClr val="tx1"/>
                </a:solidFill>
                <a:latin typeface="Consolas"/>
                <a:ea typeface="Consolas"/>
                <a:cs typeface="Consolas"/>
                <a:sym typeface="Consolas"/>
              </a:rPr>
              <a:t>Python tenacity retry example.</a:t>
            </a:r>
          </a:p>
          <a:p>
            <a:pPr>
              <a:lnSpc>
                <a:spcPct val="50000"/>
              </a:lnSpc>
              <a:spcAft>
                <a:spcPts val="1200"/>
              </a:spcAft>
            </a:pPr>
            <a:endParaRPr lang="en-US" dirty="0">
              <a:solidFill>
                <a:schemeClr val="accent4"/>
              </a:solidFill>
              <a:latin typeface="Consolas"/>
              <a:ea typeface="Consolas"/>
              <a:cs typeface="Consolas"/>
              <a:sym typeface="Consolas"/>
            </a:endParaRPr>
          </a:p>
          <a:p>
            <a:pPr>
              <a:lnSpc>
                <a:spcPct val="50000"/>
              </a:lnSpc>
              <a:spcAft>
                <a:spcPts val="1200"/>
              </a:spcAft>
            </a:pPr>
            <a:r>
              <a:rPr lang="en-US" dirty="0">
                <a:solidFill>
                  <a:schemeClr val="accent4"/>
                </a:solidFill>
                <a:latin typeface="Consolas"/>
                <a:ea typeface="Consolas"/>
                <a:cs typeface="Consolas"/>
                <a:sym typeface="Consolas"/>
              </a:rPr>
              <a:t>@retry</a:t>
            </a:r>
            <a:r>
              <a:rPr lang="en-US" dirty="0">
                <a:solidFill>
                  <a:srgbClr val="00B0F0"/>
                </a:solidFill>
                <a:latin typeface="Consolas"/>
                <a:ea typeface="Consolas"/>
                <a:cs typeface="Consolas"/>
                <a:sym typeface="Consolas"/>
              </a:rPr>
              <a:t>(</a:t>
            </a:r>
            <a:r>
              <a:rPr lang="en-US" dirty="0">
                <a:solidFill>
                  <a:schemeClr val="accent1">
                    <a:lumMod val="20000"/>
                    <a:lumOff val="80000"/>
                  </a:schemeClr>
                </a:solidFill>
                <a:latin typeface="Consolas"/>
                <a:ea typeface="Consolas"/>
                <a:cs typeface="Consolas"/>
                <a:sym typeface="Consolas"/>
              </a:rPr>
              <a:t>wait=</a:t>
            </a:r>
            <a:r>
              <a:rPr lang="en-US" dirty="0">
                <a:solidFill>
                  <a:schemeClr val="tx1"/>
                </a:solidFill>
                <a:latin typeface="Consolas"/>
                <a:ea typeface="Consolas"/>
                <a:cs typeface="Consolas"/>
                <a:sym typeface="Consolas"/>
              </a:rPr>
              <a:t>wait_exponential(</a:t>
            </a:r>
            <a:r>
              <a:rPr lang="en-US" dirty="0">
                <a:solidFill>
                  <a:schemeClr val="accent1">
                    <a:lumMod val="20000"/>
                    <a:lumOff val="80000"/>
                  </a:schemeClr>
                </a:solidFill>
                <a:latin typeface="Consolas"/>
                <a:ea typeface="Consolas"/>
                <a:cs typeface="Consolas"/>
                <a:sym typeface="Consolas"/>
              </a:rPr>
              <a:t>multiplier=</a:t>
            </a:r>
            <a:r>
              <a:rPr lang="en-US" dirty="0">
                <a:latin typeface="Consolas"/>
                <a:ea typeface="Consolas"/>
                <a:cs typeface="Consolas"/>
                <a:sym typeface="Consolas"/>
              </a:rPr>
              <a:t>1, </a:t>
            </a:r>
            <a:r>
              <a:rPr lang="en-US" dirty="0">
                <a:solidFill>
                  <a:schemeClr val="accent1">
                    <a:lumMod val="20000"/>
                    <a:lumOff val="80000"/>
                  </a:schemeClr>
                </a:solidFill>
                <a:latin typeface="Consolas"/>
                <a:ea typeface="Consolas"/>
                <a:cs typeface="Consolas"/>
                <a:sym typeface="Consolas"/>
              </a:rPr>
              <a:t>min=</a:t>
            </a:r>
            <a:r>
              <a:rPr lang="en-US" dirty="0">
                <a:latin typeface="Consolas"/>
                <a:ea typeface="Consolas"/>
                <a:cs typeface="Consolas"/>
                <a:sym typeface="Consolas"/>
              </a:rPr>
              <a:t>4, </a:t>
            </a:r>
            <a:r>
              <a:rPr lang="en-US" dirty="0">
                <a:solidFill>
                  <a:schemeClr val="accent1">
                    <a:lumMod val="20000"/>
                    <a:lumOff val="80000"/>
                  </a:schemeClr>
                </a:solidFill>
                <a:latin typeface="Consolas"/>
                <a:ea typeface="Consolas"/>
                <a:cs typeface="Consolas"/>
                <a:sym typeface="Consolas"/>
              </a:rPr>
              <a:t>max=</a:t>
            </a:r>
            <a:r>
              <a:rPr lang="en-US" dirty="0">
                <a:latin typeface="Consolas"/>
                <a:ea typeface="Consolas"/>
                <a:cs typeface="Consolas"/>
                <a:sym typeface="Consolas"/>
              </a:rPr>
              <a:t>10</a:t>
            </a:r>
            <a:r>
              <a:rPr lang="en-US" dirty="0">
                <a:solidFill>
                  <a:schemeClr val="tx1"/>
                </a:solidFill>
                <a:latin typeface="Consolas"/>
                <a:ea typeface="Consolas"/>
                <a:cs typeface="Consolas"/>
                <a:sym typeface="Consolas"/>
              </a:rPr>
              <a:t>)</a:t>
            </a:r>
            <a:r>
              <a:rPr lang="en-US" dirty="0">
                <a:solidFill>
                  <a:srgbClr val="00B0F0"/>
                </a:solidFill>
                <a:latin typeface="Consolas"/>
                <a:ea typeface="Consolas"/>
                <a:cs typeface="Consolas"/>
                <a:sym typeface="Consolas"/>
              </a:rPr>
              <a:t>)</a:t>
            </a:r>
          </a:p>
          <a:p>
            <a:pPr>
              <a:lnSpc>
                <a:spcPct val="50000"/>
              </a:lnSpc>
              <a:spcAft>
                <a:spcPts val="1200"/>
              </a:spcAft>
            </a:pPr>
            <a:r>
              <a:rPr lang="en-US" dirty="0">
                <a:solidFill>
                  <a:srgbClr val="00B0F0"/>
                </a:solidFill>
                <a:latin typeface="Consolas"/>
                <a:ea typeface="Consolas"/>
                <a:cs typeface="Consolas"/>
                <a:sym typeface="Consolas"/>
              </a:rPr>
              <a:t>def</a:t>
            </a:r>
            <a:r>
              <a:rPr lang="en-US" dirty="0">
                <a:latin typeface="Consolas"/>
                <a:ea typeface="Consolas"/>
                <a:cs typeface="Consolas"/>
                <a:sym typeface="Consolas"/>
              </a:rPr>
              <a:t> </a:t>
            </a:r>
            <a:r>
              <a:rPr lang="en-US" dirty="0">
                <a:solidFill>
                  <a:schemeClr val="tx1"/>
                </a:solidFill>
                <a:latin typeface="Consolas"/>
                <a:ea typeface="Consolas"/>
                <a:cs typeface="Consolas"/>
                <a:sym typeface="Consolas"/>
              </a:rPr>
              <a:t>wait_exponential_1</a:t>
            </a:r>
            <a:r>
              <a:rPr lang="en-US" dirty="0">
                <a:solidFill>
                  <a:srgbClr val="00B0F0"/>
                </a:solidFill>
                <a:latin typeface="Consolas"/>
                <a:ea typeface="Consolas"/>
                <a:cs typeface="Consolas"/>
                <a:sym typeface="Consolas"/>
              </a:rPr>
              <a:t>():</a:t>
            </a:r>
          </a:p>
          <a:p>
            <a:pPr>
              <a:lnSpc>
                <a:spcPct val="50000"/>
              </a:lnSpc>
              <a:spcAft>
                <a:spcPts val="1200"/>
              </a:spcAft>
            </a:pPr>
            <a:r>
              <a:rPr lang="en-US" dirty="0">
                <a:latin typeface="Consolas"/>
                <a:ea typeface="Consolas"/>
                <a:cs typeface="Consolas"/>
                <a:sym typeface="Consolas"/>
              </a:rPr>
              <a:t>    </a:t>
            </a:r>
            <a:r>
              <a:rPr lang="en-US" dirty="0">
                <a:solidFill>
                  <a:schemeClr val="accent4"/>
                </a:solidFill>
                <a:latin typeface="Consolas"/>
                <a:ea typeface="Consolas"/>
                <a:cs typeface="Consolas"/>
                <a:sym typeface="Consolas"/>
              </a:rPr>
              <a:t>print</a:t>
            </a:r>
            <a:r>
              <a:rPr lang="en-US" dirty="0">
                <a:solidFill>
                  <a:srgbClr val="00B0F0"/>
                </a:solidFill>
                <a:latin typeface="Consolas"/>
                <a:ea typeface="Consolas"/>
                <a:cs typeface="Consolas"/>
                <a:sym typeface="Consolas"/>
              </a:rPr>
              <a:t>(</a:t>
            </a:r>
            <a:r>
              <a:rPr lang="en-US" dirty="0">
                <a:solidFill>
                  <a:srgbClr val="22BD2F"/>
                </a:solidFill>
                <a:latin typeface="Consolas"/>
                <a:ea typeface="Consolas"/>
                <a:cs typeface="Consolas"/>
                <a:sym typeface="Consolas"/>
              </a:rPr>
              <a:t>"Wait 2^x * 1 second between each retry starting with 4 seconds, then up to 10 seconds, then 10 seconds afterwards"</a:t>
            </a:r>
            <a:r>
              <a:rPr lang="en-US" dirty="0">
                <a:solidFill>
                  <a:srgbClr val="00B0F0"/>
                </a:solidFill>
                <a:latin typeface="Consolas"/>
                <a:ea typeface="Consolas"/>
                <a:cs typeface="Consolas"/>
                <a:sym typeface="Consolas"/>
              </a:rPr>
              <a:t>)</a:t>
            </a:r>
          </a:p>
          <a:p>
            <a:pPr>
              <a:lnSpc>
                <a:spcPct val="50000"/>
              </a:lnSpc>
              <a:spcAft>
                <a:spcPts val="1200"/>
              </a:spcAft>
            </a:pPr>
            <a:r>
              <a:rPr lang="en-US" dirty="0">
                <a:latin typeface="Consolas"/>
                <a:ea typeface="Consolas"/>
                <a:cs typeface="Consolas"/>
                <a:sym typeface="Consolas"/>
              </a:rPr>
              <a:t>    </a:t>
            </a:r>
            <a:r>
              <a:rPr lang="en-US" dirty="0">
                <a:solidFill>
                  <a:schemeClr val="accent4"/>
                </a:solidFill>
                <a:latin typeface="Consolas"/>
                <a:ea typeface="Consolas"/>
                <a:cs typeface="Consolas"/>
                <a:sym typeface="Consolas"/>
              </a:rPr>
              <a:t>raise</a:t>
            </a:r>
            <a:r>
              <a:rPr lang="en-US" dirty="0">
                <a:latin typeface="Consolas"/>
                <a:ea typeface="Consolas"/>
                <a:cs typeface="Consolas"/>
                <a:sym typeface="Consolas"/>
              </a:rPr>
              <a:t> </a:t>
            </a:r>
            <a:r>
              <a:rPr lang="en-US" dirty="0">
                <a:solidFill>
                  <a:schemeClr val="tx1"/>
                </a:solidFill>
                <a:latin typeface="Consolas"/>
                <a:ea typeface="Consolas"/>
                <a:cs typeface="Consolas"/>
                <a:sym typeface="Consolas"/>
              </a:rPr>
              <a:t>Exception</a:t>
            </a:r>
            <a:br>
              <a:rPr lang="en-GB" dirty="0">
                <a:latin typeface="Consolas"/>
                <a:ea typeface="Consolas"/>
                <a:cs typeface="Consolas"/>
                <a:sym typeface="Consolas"/>
              </a:rPr>
            </a:br>
            <a:endParaRPr lang="en-US" dirty="0">
              <a:latin typeface="Consolas"/>
              <a:ea typeface="Consolas"/>
              <a:cs typeface="Consolas"/>
              <a:sym typeface="Consolas"/>
            </a:endParaRPr>
          </a:p>
          <a:p>
            <a:pPr lvl="0"/>
            <a:endParaRPr lang="en"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472892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2CC"/>
                </a:solidFill>
                <a:latin typeface="Permanent Marker"/>
                <a:ea typeface="Permanent Marker"/>
                <a:cs typeface="Permanent Marker"/>
                <a:sym typeface="Permanent Marker"/>
              </a:rPr>
              <a:t>Polly Repo, Slack channel, Docs, and Blog</a:t>
            </a:r>
          </a:p>
        </p:txBody>
      </p:sp>
      <p:sp>
        <p:nvSpPr>
          <p:cNvPr id="191" name="Shape 191"/>
          <p:cNvSpPr txBox="1">
            <a:spLocks noGrp="1"/>
          </p:cNvSpPr>
          <p:nvPr>
            <p:ph type="body" idx="1"/>
          </p:nvPr>
        </p:nvSpPr>
        <p:spPr>
          <a:xfrm>
            <a:off x="991200" y="1418693"/>
            <a:ext cx="7841100" cy="3416400"/>
          </a:xfrm>
          <a:prstGeom prst="rect">
            <a:avLst/>
          </a:prstGeom>
        </p:spPr>
        <p:txBody>
          <a:bodyPr lIns="91425" tIns="91425" rIns="91425" bIns="91425" anchor="t" anchorCtr="0">
            <a:noAutofit/>
          </a:bodyPr>
          <a:lstStyle/>
          <a:p>
            <a:pPr lvl="0">
              <a:spcBef>
                <a:spcPts val="0"/>
              </a:spcBef>
              <a:buNone/>
            </a:pPr>
            <a:r>
              <a:rPr lang="en-US" sz="2400" u="sng" dirty="0">
                <a:solidFill>
                  <a:schemeClr val="accent5"/>
                </a:solidFill>
                <a:hlinkClick r:id="rId3"/>
              </a:rPr>
              <a:t>https://github.com/App-vNext/Polly</a:t>
            </a:r>
            <a:r>
              <a:rPr lang="en" sz="2400" dirty="0">
                <a:latin typeface="Consolas"/>
                <a:ea typeface="Consolas"/>
                <a:cs typeface="Consolas"/>
                <a:sym typeface="Consolas"/>
              </a:rPr>
              <a:t> (repo)</a:t>
            </a:r>
          </a:p>
          <a:p>
            <a:r>
              <a:rPr lang="en-US" sz="2400" u="sng" dirty="0">
                <a:solidFill>
                  <a:schemeClr val="accent5"/>
                </a:solidFill>
                <a:hlinkClick r:id="rId4"/>
              </a:rPr>
              <a:t>https://</a:t>
            </a:r>
            <a:r>
              <a:rPr lang="en-US" sz="2400" u="sng" dirty="0">
                <a:solidFill>
                  <a:schemeClr val="accent5"/>
                </a:solidFill>
              </a:rPr>
              <a:t>www.pollydocs.org</a:t>
            </a:r>
            <a:r>
              <a:rPr lang="en" sz="2400" dirty="0">
                <a:latin typeface="Consolas"/>
                <a:ea typeface="Consolas"/>
                <a:cs typeface="Consolas"/>
                <a:sym typeface="Consolas"/>
              </a:rPr>
              <a:t> (docs)</a:t>
            </a:r>
            <a:endParaRPr lang="en" sz="2400" u="sng" dirty="0">
              <a:solidFill>
                <a:schemeClr val="accent5"/>
              </a:solidFill>
              <a:hlinkClick r:id="rId4"/>
            </a:endParaRPr>
          </a:p>
          <a:p>
            <a:pPr lvl="0">
              <a:spcBef>
                <a:spcPts val="0"/>
              </a:spcBef>
              <a:buNone/>
            </a:pPr>
            <a:r>
              <a:rPr lang="en" sz="2400" u="sng" dirty="0">
                <a:solidFill>
                  <a:schemeClr val="accent5"/>
                </a:solidFill>
                <a:hlinkClick r:id="rId4"/>
              </a:rPr>
              <a:t>https://pollytalk.slack.com</a:t>
            </a:r>
            <a:r>
              <a:rPr lang="en" sz="2400" dirty="0">
                <a:latin typeface="Consolas"/>
                <a:ea typeface="Consolas"/>
                <a:cs typeface="Consolas"/>
                <a:sym typeface="Consolas"/>
              </a:rPr>
              <a:t> (slack)</a:t>
            </a:r>
          </a:p>
          <a:p>
            <a:pPr lvl="0">
              <a:spcBef>
                <a:spcPts val="0"/>
              </a:spcBef>
              <a:buNone/>
            </a:pPr>
            <a:r>
              <a:rPr lang="en" sz="2400" u="sng" dirty="0">
                <a:solidFill>
                  <a:schemeClr val="hlink"/>
                </a:solidFill>
                <a:hlinkClick r:id="rId5"/>
              </a:rPr>
              <a:t>http://www.thepollyproject.org/</a:t>
            </a:r>
            <a:r>
              <a:rPr lang="en" sz="2400" dirty="0">
                <a:latin typeface="Consolas"/>
                <a:ea typeface="Consolas"/>
                <a:cs typeface="Consolas"/>
                <a:sym typeface="Consolas"/>
              </a:rPr>
              <a:t> (blog)</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rtl="0">
              <a:spcBef>
                <a:spcPts val="0"/>
              </a:spcBef>
              <a:buNone/>
            </a:pPr>
            <a:r>
              <a:rPr lang="en" sz="6000">
                <a:solidFill>
                  <a:srgbClr val="FFF2CC"/>
                </a:solidFill>
                <a:latin typeface="Permanent Marker"/>
                <a:ea typeface="Permanent Marker"/>
                <a:cs typeface="Permanent Marker"/>
                <a:sym typeface="Permanent Marker"/>
              </a:rPr>
              <a:t>THANK YOU!</a:t>
            </a:r>
          </a:p>
        </p:txBody>
      </p:sp>
      <p:sp>
        <p:nvSpPr>
          <p:cNvPr id="197" name="Shape 197"/>
          <p:cNvSpPr txBox="1">
            <a:spLocks noGrp="1"/>
          </p:cNvSpPr>
          <p:nvPr>
            <p:ph type="subTitle" idx="1"/>
          </p:nvPr>
        </p:nvSpPr>
        <p:spPr>
          <a:xfrm>
            <a:off x="510450" y="3182321"/>
            <a:ext cx="8123100" cy="1441799"/>
          </a:xfrm>
          <a:prstGeom prst="rect">
            <a:avLst/>
          </a:prstGeom>
        </p:spPr>
        <p:txBody>
          <a:bodyPr lIns="91425" tIns="91425" rIns="91425" bIns="91425" anchor="t" anchorCtr="0">
            <a:noAutofit/>
          </a:bodyPr>
          <a:lstStyle/>
          <a:p>
            <a:pPr lvl="0" rtl="0">
              <a:spcBef>
                <a:spcPts val="0"/>
              </a:spcBef>
              <a:buNone/>
            </a:pPr>
            <a:endParaRPr sz="3000">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dirty="0">
                <a:solidFill>
                  <a:srgbClr val="FFF2CC"/>
                </a:solidFill>
                <a:latin typeface="Permanent Marker"/>
                <a:ea typeface="Permanent Marker"/>
                <a:cs typeface="Permanent Marker"/>
                <a:sym typeface="Permanent Marker"/>
              </a:rPr>
              <a:t>Transient Errors</a:t>
            </a:r>
          </a:p>
          <a:p>
            <a:pPr lvl="0">
              <a:spcBef>
                <a:spcPts val="0"/>
              </a:spcBef>
              <a:buNone/>
            </a:pPr>
            <a:endParaRPr dirty="0"/>
          </a:p>
        </p:txBody>
      </p:sp>
      <p:sp>
        <p:nvSpPr>
          <p:cNvPr id="71" name="Shape 71"/>
          <p:cNvSpPr txBox="1">
            <a:spLocks noGrp="1"/>
          </p:cNvSpPr>
          <p:nvPr>
            <p:ph type="body" idx="1"/>
          </p:nvPr>
        </p:nvSpPr>
        <p:spPr>
          <a:xfrm>
            <a:off x="878275" y="1187450"/>
            <a:ext cx="7077900" cy="3058200"/>
          </a:xfrm>
          <a:prstGeom prst="rect">
            <a:avLst/>
          </a:prstGeom>
        </p:spPr>
        <p:txBody>
          <a:bodyPr lIns="91425" tIns="91425" rIns="91425" bIns="91425" anchor="t" anchorCtr="0">
            <a:noAutofit/>
          </a:bodyPr>
          <a:lstStyle/>
          <a:p>
            <a:pPr lvl="0" rtl="0">
              <a:spcBef>
                <a:spcPts val="0"/>
              </a:spcBef>
              <a:buNone/>
            </a:pPr>
            <a:r>
              <a:rPr lang="en" dirty="0">
                <a:latin typeface="Consolas"/>
                <a:ea typeface="Consolas"/>
                <a:cs typeface="Consolas"/>
                <a:sym typeface="Consolas"/>
              </a:rPr>
              <a:t>Network outages</a:t>
            </a:r>
          </a:p>
          <a:p>
            <a:pPr lvl="0" rtl="0">
              <a:spcBef>
                <a:spcPts val="0"/>
              </a:spcBef>
              <a:buNone/>
            </a:pPr>
            <a:r>
              <a:rPr lang="en" dirty="0">
                <a:latin typeface="Consolas"/>
                <a:ea typeface="Consolas"/>
                <a:cs typeface="Consolas"/>
                <a:sym typeface="Consolas"/>
              </a:rPr>
              <a:t>Service outages</a:t>
            </a:r>
          </a:p>
          <a:p>
            <a:pPr lvl="0" rtl="0">
              <a:spcBef>
                <a:spcPts val="0"/>
              </a:spcBef>
              <a:buNone/>
            </a:pPr>
            <a:r>
              <a:rPr lang="en" dirty="0">
                <a:latin typeface="Consolas"/>
                <a:ea typeface="Consolas"/>
                <a:cs typeface="Consolas"/>
                <a:sym typeface="Consolas"/>
              </a:rPr>
              <a:t>Denial of Service attacks</a:t>
            </a:r>
          </a:p>
          <a:p>
            <a:pPr lvl="0" rtl="0">
              <a:spcBef>
                <a:spcPts val="0"/>
              </a:spcBef>
              <a:buNone/>
            </a:pPr>
            <a:r>
              <a:rPr lang="en" dirty="0">
                <a:latin typeface="Consolas"/>
                <a:ea typeface="Consolas"/>
                <a:cs typeface="Consolas"/>
                <a:sym typeface="Consolas"/>
              </a:rPr>
              <a:t>IO locks</a:t>
            </a:r>
          </a:p>
          <a:p>
            <a:pPr lvl="0" rtl="0">
              <a:spcBef>
                <a:spcPts val="0"/>
              </a:spcBef>
              <a:buNone/>
            </a:pPr>
            <a:r>
              <a:rPr lang="en" dirty="0">
                <a:latin typeface="Consolas"/>
                <a:ea typeface="Consolas"/>
                <a:cs typeface="Consolas"/>
                <a:sym typeface="Consolas"/>
              </a:rPr>
              <a:t>Connected device failures</a:t>
            </a:r>
          </a:p>
          <a:p>
            <a:pPr lvl="0" rtl="0">
              <a:spcBef>
                <a:spcPts val="0"/>
              </a:spcBef>
              <a:buNone/>
            </a:pPr>
            <a:r>
              <a:rPr lang="en" dirty="0">
                <a:latin typeface="Consolas"/>
                <a:ea typeface="Consolas"/>
                <a:cs typeface="Consolas"/>
                <a:sym typeface="Consolas"/>
              </a:rPr>
              <a:t>Constrained resources</a:t>
            </a:r>
          </a:p>
          <a:p>
            <a:pPr lvl="0">
              <a:spcBef>
                <a:spcPts val="0"/>
              </a:spcBef>
              <a:buNone/>
            </a:pPr>
            <a:endParaRPr dirty="0">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algn="ctr"/>
            <a:r>
              <a:rPr lang="en-US" sz="4000" dirty="0">
                <a:solidFill>
                  <a:srgbClr val="FFF2CC"/>
                </a:solidFill>
                <a:latin typeface="Permanent Marker"/>
                <a:ea typeface="Permanent Marker"/>
                <a:cs typeface="Permanent Marker"/>
                <a:sym typeface="Permanent Marker"/>
              </a:rPr>
              <a:t>What happens when you flood a struggling service with requests?</a:t>
            </a:r>
            <a:endParaRPr lang="en-US" sz="4000" dirty="0"/>
          </a:p>
        </p:txBody>
      </p:sp>
    </p:spTree>
    <p:extLst>
      <p:ext uri="{BB962C8B-B14F-4D97-AF65-F5344CB8AC3E}">
        <p14:creationId xmlns:p14="http://schemas.microsoft.com/office/powerpoint/2010/main" val="1625606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 love Lucy - Chocolate Facto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87462" y="173831"/>
            <a:ext cx="6413500" cy="4810125"/>
          </a:xfrm>
          <a:prstGeom prst="rect">
            <a:avLst/>
          </a:prstGeom>
        </p:spPr>
      </p:pic>
    </p:spTree>
    <p:extLst>
      <p:ext uri="{BB962C8B-B14F-4D97-AF65-F5344CB8AC3E}">
        <p14:creationId xmlns:p14="http://schemas.microsoft.com/office/powerpoint/2010/main" val="35453706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solidFill>
                  <a:srgbClr val="FFF2CC"/>
                </a:solidFill>
                <a:latin typeface="Permanent Marker"/>
                <a:ea typeface="Permanent Marker"/>
                <a:cs typeface="Permanent Marker"/>
                <a:sym typeface="Permanent Marker"/>
              </a:rPr>
              <a:t>Polly to the rescue!</a:t>
            </a:r>
          </a:p>
        </p:txBody>
      </p:sp>
      <p:sp>
        <p:nvSpPr>
          <p:cNvPr id="77" name="Shape 77"/>
          <p:cNvSpPr txBox="1">
            <a:spLocks noGrp="1"/>
          </p:cNvSpPr>
          <p:nvPr>
            <p:ph type="body" idx="1"/>
          </p:nvPr>
        </p:nvSpPr>
        <p:spPr>
          <a:xfrm>
            <a:off x="808500" y="1152475"/>
            <a:ext cx="8023800" cy="3416400"/>
          </a:xfrm>
          <a:prstGeom prst="rect">
            <a:avLst/>
          </a:prstGeom>
        </p:spPr>
        <p:txBody>
          <a:bodyPr lIns="91425" tIns="91425" rIns="91425" bIns="91425" anchor="t" anchorCtr="0">
            <a:noAutofit/>
          </a:bodyPr>
          <a:lstStyle/>
          <a:p>
            <a:pPr lvl="0">
              <a:spcBef>
                <a:spcPts val="0"/>
              </a:spcBef>
              <a:buNone/>
            </a:pPr>
            <a:r>
              <a:rPr lang="en" dirty="0">
                <a:latin typeface="Consolas"/>
                <a:ea typeface="Consolas"/>
                <a:cs typeface="Consolas"/>
                <a:sym typeface="Consolas"/>
              </a:rPr>
              <a:t>.NET 4.5+ / .NET Standard 1.1 / .NET Std 2.0+ / .NET Core 2.1+</a:t>
            </a:r>
          </a:p>
          <a:p>
            <a:pPr lvl="0">
              <a:spcBef>
                <a:spcPts val="0"/>
              </a:spcBef>
              <a:buNone/>
            </a:pPr>
            <a:r>
              <a:rPr lang="en" dirty="0">
                <a:latin typeface="Consolas"/>
                <a:ea typeface="Consolas"/>
                <a:cs typeface="Consolas"/>
                <a:sym typeface="Consolas"/>
              </a:rPr>
              <a:t>Fluently express transient exception handling strategies:</a:t>
            </a:r>
          </a:p>
          <a:p>
            <a:pPr lvl="0" indent="457200" rtl="0">
              <a:spcBef>
                <a:spcPts val="0"/>
              </a:spcBef>
              <a:buNone/>
            </a:pPr>
            <a:r>
              <a:rPr lang="en" dirty="0">
                <a:latin typeface="Consolas"/>
                <a:ea typeface="Consolas"/>
                <a:cs typeface="Consolas"/>
                <a:sym typeface="Consolas"/>
              </a:rPr>
              <a:t>Retry, Circuit Breaker, Timeout, </a:t>
            </a:r>
          </a:p>
          <a:p>
            <a:pPr lvl="0" indent="457200" rtl="0">
              <a:spcBef>
                <a:spcPts val="0"/>
              </a:spcBef>
              <a:buNone/>
            </a:pPr>
            <a:r>
              <a:rPr lang="en" dirty="0">
                <a:latin typeface="Consolas"/>
                <a:ea typeface="Consolas"/>
                <a:cs typeface="Consolas"/>
                <a:sym typeface="Consolas"/>
              </a:rPr>
              <a:t>Rate-Limiting/Bulkhead Isolation, Fallback,</a:t>
            </a:r>
          </a:p>
          <a:p>
            <a:pPr lvl="0" indent="457200" rtl="0">
              <a:spcBef>
                <a:spcPts val="0"/>
              </a:spcBef>
              <a:buNone/>
            </a:pPr>
            <a:r>
              <a:rPr lang="en" dirty="0">
                <a:latin typeface="Consolas"/>
                <a:ea typeface="Consolas"/>
                <a:cs typeface="Consolas"/>
                <a:sym typeface="Consolas"/>
              </a:rPr>
              <a:t>Hedging, Chaos Engineering</a:t>
            </a:r>
          </a:p>
          <a:p>
            <a:pPr lvl="0" indent="457200" rtl="0">
              <a:spcBef>
                <a:spcPts val="0"/>
              </a:spcBef>
              <a:buNone/>
            </a:pPr>
            <a:br>
              <a:rPr lang="en" dirty="0">
                <a:latin typeface="Consolas"/>
                <a:ea typeface="Consolas"/>
                <a:cs typeface="Consolas"/>
                <a:sym typeface="Consolas"/>
              </a:rPr>
            </a:br>
            <a:r>
              <a:rPr lang="en" u="sng" dirty="0">
                <a:solidFill>
                  <a:schemeClr val="hlink"/>
                </a:solidFill>
                <a:latin typeface="Consolas"/>
                <a:ea typeface="Consolas"/>
                <a:cs typeface="Consolas"/>
                <a:sym typeface="Consolas"/>
                <a:hlinkClick r:id="rId3"/>
              </a:rPr>
              <a:t>https://github.com/App-vNext/</a:t>
            </a:r>
            <a:r>
              <a:rPr lang="en" u="sng" dirty="0">
                <a:solidFill>
                  <a:schemeClr val="accent5"/>
                </a:solidFill>
                <a:latin typeface="Consolas"/>
                <a:ea typeface="Consolas"/>
                <a:cs typeface="Consolas"/>
                <a:sym typeface="Consolas"/>
                <a:hlinkClick r:id="rId3"/>
              </a:rPr>
              <a:t>Polly</a:t>
            </a:r>
          </a:p>
          <a:p>
            <a:pPr lvl="0">
              <a:spcBef>
                <a:spcPts val="0"/>
              </a:spcBef>
              <a:buNone/>
            </a:pPr>
            <a:r>
              <a:rPr lang="en" dirty="0">
                <a:latin typeface="Consolas"/>
                <a:ea typeface="Consolas"/>
                <a:cs typeface="Consolas"/>
                <a:sym typeface="Consolas"/>
              </a:rPr>
              <a:t>Nuget: </a:t>
            </a:r>
            <a:r>
              <a:rPr lang="en-US" dirty="0">
                <a:solidFill>
                  <a:srgbClr val="FFFFFF"/>
                </a:solidFill>
                <a:latin typeface="Consolas"/>
                <a:ea typeface="Consolas"/>
                <a:cs typeface="Consolas"/>
                <a:sym typeface="Consolas"/>
              </a:rPr>
              <a:t>dotnet add package </a:t>
            </a:r>
            <a:r>
              <a:rPr lang="en-US" dirty="0" err="1">
                <a:solidFill>
                  <a:srgbClr val="FFFFFF"/>
                </a:solidFill>
                <a:latin typeface="Consolas"/>
                <a:ea typeface="Consolas"/>
                <a:cs typeface="Consolas"/>
                <a:sym typeface="Consolas"/>
              </a:rPr>
              <a:t>Polly.Core</a:t>
            </a:r>
            <a:endParaRPr lang="en" dirty="0">
              <a:solidFill>
                <a:srgbClr val="FFFFFF"/>
              </a:solidFill>
              <a:latin typeface="Consolas"/>
              <a:ea typeface="Consolas"/>
              <a:cs typeface="Consolas"/>
              <a:sym typeface="Consolas"/>
            </a:endParaRPr>
          </a:p>
          <a:p>
            <a:pPr lvl="0" rtl="0">
              <a:spcBef>
                <a:spcPts val="0"/>
              </a:spcBef>
              <a:buNone/>
            </a:pPr>
            <a:endParaRPr dirty="0">
              <a:solidFill>
                <a:srgbClr val="FFFFFF"/>
              </a:solidFill>
              <a:latin typeface="Consolas"/>
              <a:ea typeface="Consolas"/>
              <a:cs typeface="Consolas"/>
              <a:sym typeface="Consolas"/>
            </a:endParaRPr>
          </a:p>
          <a:p>
            <a:pPr lvl="0" rtl="0">
              <a:spcBef>
                <a:spcPts val="0"/>
              </a:spcBef>
              <a:buNone/>
            </a:pPr>
            <a:endParaRPr dirty="0"/>
          </a:p>
        </p:txBody>
      </p:sp>
      <p:pic>
        <p:nvPicPr>
          <p:cNvPr id="78" name="Shape 78"/>
          <p:cNvPicPr preferRelativeResize="0"/>
          <p:nvPr/>
        </p:nvPicPr>
        <p:blipFill>
          <a:blip r:embed="rId4">
            <a:alphaModFix/>
          </a:blip>
          <a:stretch>
            <a:fillRect/>
          </a:stretch>
        </p:blipFill>
        <p:spPr>
          <a:xfrm>
            <a:off x="7299550" y="3349675"/>
            <a:ext cx="1219200" cy="1219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FFF2CC"/>
                </a:solidFill>
                <a:latin typeface="Permanent Marker"/>
                <a:ea typeface="Permanent Marker"/>
                <a:cs typeface="Permanent Marker"/>
                <a:sym typeface="Permanent Marker"/>
              </a:rPr>
              <a:t>Polly offers multiple resilience strategies ...</a:t>
            </a:r>
          </a:p>
        </p:txBody>
      </p:sp>
      <p:sp>
        <p:nvSpPr>
          <p:cNvPr id="84" name="Shape 84"/>
          <p:cNvSpPr txBox="1">
            <a:spLocks noGrp="1"/>
          </p:cNvSpPr>
          <p:nvPr>
            <p:ph type="body" idx="1"/>
          </p:nvPr>
        </p:nvSpPr>
        <p:spPr>
          <a:xfrm>
            <a:off x="821700" y="1017725"/>
            <a:ext cx="80106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latin typeface="Consolas"/>
                <a:ea typeface="Consolas"/>
                <a:cs typeface="Consolas"/>
                <a:sym typeface="Consolas"/>
              </a:rPr>
              <a:t>Retry</a:t>
            </a:r>
            <a:r>
              <a:rPr lang="en" dirty="0">
                <a:latin typeface="Consolas"/>
                <a:ea typeface="Consolas"/>
                <a:cs typeface="Consolas"/>
                <a:sym typeface="Consolas"/>
              </a:rPr>
              <a:t> …  ‘Maybe it’s just a blip’</a:t>
            </a:r>
          </a:p>
          <a:p>
            <a:pPr lvl="0">
              <a:spcBef>
                <a:spcPts val="0"/>
              </a:spcBef>
              <a:buNone/>
            </a:pPr>
            <a:r>
              <a:rPr lang="en" dirty="0">
                <a:solidFill>
                  <a:schemeClr val="dk1"/>
                </a:solidFill>
                <a:latin typeface="Consolas"/>
                <a:ea typeface="Consolas"/>
                <a:cs typeface="Consolas"/>
                <a:sym typeface="Consolas"/>
              </a:rPr>
              <a:t>Circuit Breaker</a:t>
            </a:r>
            <a:r>
              <a:rPr lang="en" dirty="0">
                <a:latin typeface="Consolas"/>
                <a:ea typeface="Consolas"/>
                <a:cs typeface="Consolas"/>
                <a:sym typeface="Consolas"/>
              </a:rPr>
              <a:t> … ‘That system is down / struggling’</a:t>
            </a:r>
          </a:p>
          <a:p>
            <a:pPr lvl="0">
              <a:spcBef>
                <a:spcPts val="0"/>
              </a:spcBef>
              <a:buNone/>
            </a:pPr>
            <a:r>
              <a:rPr lang="en" dirty="0">
                <a:solidFill>
                  <a:schemeClr val="dk1"/>
                </a:solidFill>
                <a:latin typeface="Consolas"/>
                <a:ea typeface="Consolas"/>
                <a:cs typeface="Consolas"/>
                <a:sym typeface="Consolas"/>
              </a:rPr>
              <a:t>Timeout</a:t>
            </a:r>
            <a:r>
              <a:rPr lang="en" dirty="0">
                <a:latin typeface="Consolas"/>
                <a:ea typeface="Consolas"/>
                <a:cs typeface="Consolas"/>
                <a:sym typeface="Consolas"/>
              </a:rPr>
              <a:t> … ‘Don’t wait forever!’</a:t>
            </a:r>
          </a:p>
          <a:p>
            <a:pPr lvl="0">
              <a:spcBef>
                <a:spcPts val="0"/>
              </a:spcBef>
              <a:buNone/>
            </a:pPr>
            <a:r>
              <a:rPr lang="en" dirty="0">
                <a:solidFill>
                  <a:schemeClr val="dk1"/>
                </a:solidFill>
                <a:latin typeface="Consolas"/>
                <a:ea typeface="Consolas"/>
                <a:cs typeface="Consolas"/>
                <a:sym typeface="Consolas"/>
              </a:rPr>
              <a:t>Rate Limiter </a:t>
            </a:r>
            <a:r>
              <a:rPr lang="en" dirty="0">
                <a:latin typeface="Consolas"/>
                <a:ea typeface="Consolas"/>
                <a:cs typeface="Consolas"/>
                <a:sym typeface="Consolas"/>
              </a:rPr>
              <a:t>… ‘Don’t overload the system (yours or theirs)’</a:t>
            </a:r>
            <a:endParaRPr lang="en" dirty="0">
              <a:solidFill>
                <a:schemeClr val="dk1"/>
              </a:solidFill>
              <a:latin typeface="Consolas"/>
              <a:ea typeface="Consolas"/>
              <a:cs typeface="Consolas"/>
              <a:sym typeface="Consolas"/>
            </a:endParaRPr>
          </a:p>
          <a:p>
            <a:pPr lvl="0">
              <a:spcBef>
                <a:spcPts val="0"/>
              </a:spcBef>
              <a:buNone/>
            </a:pPr>
            <a:r>
              <a:rPr lang="en" dirty="0">
                <a:solidFill>
                  <a:schemeClr val="dk1"/>
                </a:solidFill>
                <a:latin typeface="Consolas"/>
                <a:ea typeface="Consolas"/>
                <a:cs typeface="Consolas"/>
                <a:sym typeface="Consolas"/>
              </a:rPr>
              <a:t>Bulkhead isolation</a:t>
            </a:r>
            <a:r>
              <a:rPr lang="en" dirty="0">
                <a:latin typeface="Consolas"/>
                <a:ea typeface="Consolas"/>
                <a:cs typeface="Consolas"/>
                <a:sym typeface="Consolas"/>
              </a:rPr>
              <a:t> … ‘One fault shouldn’t sink the whole ship’</a:t>
            </a:r>
          </a:p>
          <a:p>
            <a:pPr lvl="0">
              <a:spcBef>
                <a:spcPts val="0"/>
              </a:spcBef>
              <a:buNone/>
            </a:pPr>
            <a:r>
              <a:rPr lang="en" dirty="0">
                <a:solidFill>
                  <a:schemeClr val="dk1"/>
                </a:solidFill>
                <a:latin typeface="Consolas"/>
                <a:ea typeface="Consolas"/>
                <a:cs typeface="Consolas"/>
                <a:sym typeface="Consolas"/>
              </a:rPr>
              <a:t>Hedging</a:t>
            </a:r>
            <a:r>
              <a:rPr lang="en" dirty="0">
                <a:latin typeface="Consolas"/>
                <a:ea typeface="Consolas"/>
                <a:cs typeface="Consolas"/>
                <a:sym typeface="Consolas"/>
              </a:rPr>
              <a:t> … ‘I want the fastest response to my request’</a:t>
            </a:r>
          </a:p>
          <a:p>
            <a:pPr lvl="0">
              <a:spcBef>
                <a:spcPts val="0"/>
              </a:spcBef>
              <a:buNone/>
            </a:pPr>
            <a:r>
              <a:rPr lang="en" dirty="0">
                <a:solidFill>
                  <a:schemeClr val="dk1"/>
                </a:solidFill>
                <a:latin typeface="Consolas"/>
                <a:ea typeface="Consolas"/>
                <a:cs typeface="Consolas"/>
                <a:sym typeface="Consolas"/>
              </a:rPr>
              <a:t>Fallback</a:t>
            </a:r>
            <a:r>
              <a:rPr lang="en" dirty="0">
                <a:latin typeface="Consolas"/>
                <a:ea typeface="Consolas"/>
                <a:cs typeface="Consolas"/>
                <a:sym typeface="Consolas"/>
              </a:rPr>
              <a:t> … ‘If all else fails … degrade gracefully’</a:t>
            </a:r>
          </a:p>
          <a:p>
            <a:pPr lvl="0">
              <a:spcBef>
                <a:spcPts val="0"/>
              </a:spcBef>
              <a:buNone/>
            </a:pPr>
            <a:r>
              <a:rPr lang="en" dirty="0">
                <a:latin typeface="Consolas"/>
                <a:ea typeface="Consolas"/>
                <a:cs typeface="Consolas"/>
                <a:sym typeface="Consolas"/>
              </a:rPr>
              <a:t>All strategies can be combined for multiple protection!</a:t>
            </a:r>
          </a:p>
        </p:txBody>
      </p:sp>
    </p:spTree>
  </p:cSld>
  <p:clrMapOvr>
    <a:masterClrMapping/>
  </p:clrMapOvr>
</p:sld>
</file>

<file path=ppt/theme/theme1.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4968</TotalTime>
  <Words>3904</Words>
  <Application>Microsoft Office PowerPoint</Application>
  <PresentationFormat>On-screen Show (16:9)</PresentationFormat>
  <Paragraphs>364</Paragraphs>
  <Slides>42</Slides>
  <Notes>41</Notes>
  <HiddenSlides>2</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Montserrat</vt:lpstr>
      <vt:lpstr>Calibri</vt:lpstr>
      <vt:lpstr>Segoe UI Semibold</vt:lpstr>
      <vt:lpstr>Segoe UI</vt:lpstr>
      <vt:lpstr>Consolas</vt:lpstr>
      <vt:lpstr>Arial</vt:lpstr>
      <vt:lpstr>Permanent Marker</vt:lpstr>
      <vt:lpstr>simple-dark-2</vt:lpstr>
      <vt:lpstr>Bulletproof Transient Error Handling with Polly</vt:lpstr>
      <vt:lpstr>Joel Hulen</vt:lpstr>
      <vt:lpstr>PowerPoint Presentation</vt:lpstr>
      <vt:lpstr>PowerPoint Presentation</vt:lpstr>
      <vt:lpstr>Transient Errors </vt:lpstr>
      <vt:lpstr>PowerPoint Presentation</vt:lpstr>
      <vt:lpstr>PowerPoint Presentation</vt:lpstr>
      <vt:lpstr>Polly to the rescue!</vt:lpstr>
      <vt:lpstr>Polly offers multiple resilience strategies ...</vt:lpstr>
      <vt:lpstr>History of Polly</vt:lpstr>
      <vt:lpstr>Polly ADOPTION</vt:lpstr>
      <vt:lpstr>Polly v8 vs. v7</vt:lpstr>
      <vt:lpstr>Polly v8 Performance Improvements</vt:lpstr>
      <vt:lpstr>Step 1: Define Resilience Pipeline</vt:lpstr>
      <vt:lpstr>Step 2: Execute with Pipeline</vt:lpstr>
      <vt:lpstr>Retry Patterns</vt:lpstr>
      <vt:lpstr>Circuit Breaker</vt:lpstr>
      <vt:lpstr>Timeout</vt:lpstr>
      <vt:lpstr>Rate Limiter</vt:lpstr>
      <vt:lpstr>Bulkhead Isolation – Rate Limiter</vt:lpstr>
      <vt:lpstr>Hedging</vt:lpstr>
      <vt:lpstr>Fallback</vt:lpstr>
      <vt:lpstr>Strategy Basics </vt:lpstr>
      <vt:lpstr>Demos</vt:lpstr>
      <vt:lpstr>PowerPoint Presentation</vt:lpstr>
      <vt:lpstr>Further features</vt:lpstr>
      <vt:lpstr>Further features</vt:lpstr>
      <vt:lpstr>Further features</vt:lpstr>
      <vt:lpstr>Further features</vt:lpstr>
      <vt:lpstr>INTEGRATION WITH .NET Core / .NET 8</vt:lpstr>
      <vt:lpstr>INTEGRATION WITH .NET Core / .NET 8</vt:lpstr>
      <vt:lpstr>SIMMY – CHAOS ENGINEERING with Polly</vt:lpstr>
      <vt:lpstr>SIMMY – CHAOS ENGINEERING with Polly</vt:lpstr>
      <vt:lpstr>SIMMY – FAKE FAILURES FOR TESTS</vt:lpstr>
      <vt:lpstr>SIMMY – CHAOS ENGINEERING with POLLY</vt:lpstr>
      <vt:lpstr>Distributed Circuit Breaker</vt:lpstr>
      <vt:lpstr>Options for other languages/platforms?</vt:lpstr>
      <vt:lpstr>Options for other languages/platforms?</vt:lpstr>
      <vt:lpstr>Options for other languages/platforms?</vt:lpstr>
      <vt:lpstr>Options for other languages/platforms?</vt:lpstr>
      <vt:lpstr>Polly Repo, Slack channel, Docs, and Blog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Bulletproof Transient Error Handling with Polly</dc:title>
  <dc:creator>Joel Hulen</dc:creator>
  <cp:lastModifiedBy>Joel Hulen</cp:lastModifiedBy>
  <cp:revision>95</cp:revision>
  <dcterms:modified xsi:type="dcterms:W3CDTF">2024-01-09T21:13:50Z</dcterms:modified>
</cp:coreProperties>
</file>